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6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7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9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0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1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2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3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4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5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6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8" r:id="rId2"/>
    <p:sldId id="319" r:id="rId3"/>
    <p:sldId id="324" r:id="rId4"/>
    <p:sldId id="325" r:id="rId5"/>
    <p:sldId id="326" r:id="rId6"/>
    <p:sldId id="327" r:id="rId7"/>
    <p:sldId id="334" r:id="rId8"/>
    <p:sldId id="329" r:id="rId9"/>
    <p:sldId id="331" r:id="rId10"/>
    <p:sldId id="343" r:id="rId11"/>
    <p:sldId id="342" r:id="rId12"/>
    <p:sldId id="341" r:id="rId13"/>
    <p:sldId id="339" r:id="rId14"/>
    <p:sldId id="344" r:id="rId15"/>
    <p:sldId id="345" r:id="rId16"/>
    <p:sldId id="340" r:id="rId17"/>
  </p:sldIdLst>
  <p:sldSz cx="9144000" cy="6858000" type="screen4x3"/>
  <p:notesSz cx="9309100" cy="6954838"/>
  <p:custDataLst>
    <p:tags r:id="rId20"/>
  </p:custDataLst>
  <p:defaultTextStyle>
    <a:defPPr>
      <a:defRPr lang="he-IL"/>
    </a:defPPr>
    <a:lvl1pPr algn="r" rtl="1" fontAlgn="base">
      <a:spcBef>
        <a:spcPct val="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David Transparent" pitchFamily="2" charset="-79"/>
      </a:defRPr>
    </a:lvl1pPr>
    <a:lvl2pPr marL="457200" algn="r" rtl="1" fontAlgn="base">
      <a:spcBef>
        <a:spcPct val="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David Transparent" pitchFamily="2" charset="-79"/>
      </a:defRPr>
    </a:lvl2pPr>
    <a:lvl3pPr marL="914400" algn="r" rtl="1" fontAlgn="base">
      <a:spcBef>
        <a:spcPct val="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David Transparent" pitchFamily="2" charset="-79"/>
      </a:defRPr>
    </a:lvl3pPr>
    <a:lvl4pPr marL="1371600" algn="r" rtl="1" fontAlgn="base">
      <a:spcBef>
        <a:spcPct val="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David Transparent" pitchFamily="2" charset="-79"/>
      </a:defRPr>
    </a:lvl4pPr>
    <a:lvl5pPr marL="1828800" algn="r" rtl="1" fontAlgn="base">
      <a:spcBef>
        <a:spcPct val="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David Transparent" pitchFamily="2" charset="-79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David Transparent" pitchFamily="2" charset="-79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David Transparent" pitchFamily="2" charset="-79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David Transparent" pitchFamily="2" charset="-79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David Transparent" pitchFamily="2" charset="-79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454A81E5-78D8-4EBC-9409-675E8280F721}">
          <p14:sldIdLst>
            <p14:sldId id="318"/>
            <p14:sldId id="319"/>
            <p14:sldId id="324"/>
            <p14:sldId id="325"/>
            <p14:sldId id="326"/>
            <p14:sldId id="327"/>
            <p14:sldId id="334"/>
            <p14:sldId id="329"/>
            <p14:sldId id="331"/>
            <p14:sldId id="343"/>
            <p14:sldId id="342"/>
            <p14:sldId id="341"/>
            <p14:sldId id="339"/>
            <p14:sldId id="344"/>
            <p14:sldId id="345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510"/>
    <a:srgbClr val="66FF33"/>
    <a:srgbClr val="003366"/>
    <a:srgbClr val="000099"/>
    <a:srgbClr val="000066"/>
    <a:srgbClr val="761461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800" autoAdjust="0"/>
    <p:restoredTop sz="94590" autoAdjust="0"/>
  </p:normalViewPr>
  <p:slideViewPr>
    <p:cSldViewPr>
      <p:cViewPr varScale="1">
        <p:scale>
          <a:sx n="72" d="100"/>
          <a:sy n="72" d="100"/>
        </p:scale>
        <p:origin x="25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80929446220398E-2"/>
          <c:y val="2.1536355838179588E-2"/>
          <c:w val="0.89750897884368896"/>
          <c:h val="0.7940027117729187"/>
        </c:manualLayout>
      </c:layout>
      <c:lineChart>
        <c:grouping val="standard"/>
        <c:varyColors val="0"/>
        <c:ser>
          <c:idx val="2"/>
          <c:order val="0"/>
          <c:tx>
            <c:strRef>
              <c:f>גיליון1!$B$1</c:f>
              <c:strCache>
                <c:ptCount val="1"/>
                <c:pt idx="0">
                  <c:v>יבוא Imports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177992.7</c:v>
                </c:pt>
                <c:pt idx="1">
                  <c:v>184297.1</c:v>
                </c:pt>
                <c:pt idx="2">
                  <c:v>200244.6</c:v>
                </c:pt>
                <c:pt idx="3" formatCode="#,##0.0">
                  <c:v>194735.3</c:v>
                </c:pt>
                <c:pt idx="4" formatCode="#,##0.0">
                  <c:v>210715.6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גיליון1!$C$1</c:f>
              <c:strCache>
                <c:ptCount val="1"/>
                <c:pt idx="0">
                  <c:v>יצוא Exports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ln>
                <a:solidFill>
                  <a:srgbClr val="FFC000"/>
                </a:solidFill>
              </a:ln>
            </c:spPr>
          </c:marker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גיליון1!$C$2:$C$6</c:f>
              <c:numCache>
                <c:formatCode>General</c:formatCode>
                <c:ptCount val="5"/>
                <c:pt idx="0">
                  <c:v>171203.7</c:v>
                </c:pt>
                <c:pt idx="1">
                  <c:v>178718.3</c:v>
                </c:pt>
                <c:pt idx="2">
                  <c:v>171392.9</c:v>
                </c:pt>
                <c:pt idx="3" formatCode="#,##0.0">
                  <c:v>164960</c:v>
                </c:pt>
                <c:pt idx="4" formatCode="#,##0.0">
                  <c:v>170053.7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814872"/>
        <c:axId val="236815264"/>
      </c:lineChart>
      <c:catAx>
        <c:axId val="23681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200" smtId="4294967295"/>
            </a:pPr>
            <a:endParaRPr lang="he-IL"/>
          </a:p>
        </c:txPr>
        <c:crossAx val="236815264"/>
        <c:crosses val="autoZero"/>
        <c:auto val="0"/>
        <c:lblAlgn val="ctr"/>
        <c:lblOffset val="100"/>
        <c:noMultiLvlLbl val="0"/>
      </c:catAx>
      <c:valAx>
        <c:axId val="23681526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 smtId="4294967295"/>
            </a:pPr>
            <a:endParaRPr lang="he-IL"/>
          </a:p>
        </c:txPr>
        <c:crossAx val="2368148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smtId="4294967295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גיליון1!$B$2:$B$6</c:f>
              <c:numCache>
                <c:formatCode>0.0</c:formatCode>
                <c:ptCount val="5"/>
                <c:pt idx="0">
                  <c:v>139215.6</c:v>
                </c:pt>
                <c:pt idx="1">
                  <c:v>142463.9</c:v>
                </c:pt>
                <c:pt idx="2">
                  <c:v>164927.79999999999</c:v>
                </c:pt>
                <c:pt idx="3">
                  <c:v>161979.1</c:v>
                </c:pt>
                <c:pt idx="4">
                  <c:v>189549.83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האיחוד האירופי  .E.U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גיליון1!$C$2:$C$6</c:f>
              <c:numCache>
                <c:formatCode>0.0</c:formatCode>
                <c:ptCount val="5"/>
                <c:pt idx="0">
                  <c:v>78239.600000000006</c:v>
                </c:pt>
                <c:pt idx="1">
                  <c:v>81082.399999999994</c:v>
                </c:pt>
                <c:pt idx="2">
                  <c:v>97747.3</c:v>
                </c:pt>
                <c:pt idx="3">
                  <c:v>95086.1</c:v>
                </c:pt>
                <c:pt idx="4">
                  <c:v>106790.45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אסיה       Asia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גיליון1!$D$2:$D$6</c:f>
              <c:numCache>
                <c:formatCode>0.0</c:formatCode>
                <c:ptCount val="5"/>
                <c:pt idx="0">
                  <c:v>49283.3</c:v>
                </c:pt>
                <c:pt idx="1">
                  <c:v>50664.5</c:v>
                </c:pt>
                <c:pt idx="2">
                  <c:v>57952</c:v>
                </c:pt>
                <c:pt idx="3">
                  <c:v>57119.4</c:v>
                </c:pt>
                <c:pt idx="4">
                  <c:v>60323.25</c:v>
                </c:pt>
              </c:numCache>
            </c:numRef>
          </c:val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ארה"ב  .U.S.A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גיליון1!$E$2:$E$6</c:f>
              <c:numCache>
                <c:formatCode>0.0</c:formatCode>
                <c:ptCount val="5"/>
                <c:pt idx="0">
                  <c:v>27166.5</c:v>
                </c:pt>
                <c:pt idx="1">
                  <c:v>29081.7</c:v>
                </c:pt>
                <c:pt idx="2">
                  <c:v>28630</c:v>
                </c:pt>
                <c:pt idx="3">
                  <c:v>26200.2</c:v>
                </c:pt>
                <c:pt idx="4">
                  <c:v>32831.33</c:v>
                </c:pt>
              </c:numCache>
            </c:numRef>
          </c:val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א.פ.ט.א.   E.F.T.A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גיליון1!$F$2:$F$6</c:f>
              <c:numCache>
                <c:formatCode>0.0</c:formatCode>
                <c:ptCount val="5"/>
                <c:pt idx="0">
                  <c:v>14856.3</c:v>
                </c:pt>
                <c:pt idx="1">
                  <c:v>14390.1</c:v>
                </c:pt>
                <c:pt idx="2">
                  <c:v>14725.5</c:v>
                </c:pt>
                <c:pt idx="3">
                  <c:v>19084.2</c:v>
                </c:pt>
                <c:pt idx="4">
                  <c:v>27310.28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815656"/>
        <c:axId val="308232000"/>
      </c:barChart>
      <c:catAx>
        <c:axId val="236815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smtId="429496729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308232000"/>
        <c:crosses val="autoZero"/>
        <c:auto val="0"/>
        <c:lblAlgn val="ctr"/>
        <c:lblOffset val="100"/>
        <c:noMultiLvlLbl val="0"/>
      </c:catAx>
      <c:valAx>
        <c:axId val="30823200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smtId="429496729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236815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6760368347168"/>
          <c:y val="0.5181272029876709"/>
          <c:w val="0.17032191157341003"/>
          <c:h val="0.4570252001285553"/>
        </c:manualLayout>
      </c:layout>
      <c:overlay val="0"/>
      <c:txPr>
        <a:bodyPr/>
        <a:lstStyle/>
        <a:p>
          <a:pPr>
            <a:defRPr sz="1100" smtId="4294967295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he-IL" sz="1400" smtClean="0"/>
              <a:t>2018</a:t>
            </a:r>
            <a:endParaRPr lang="he-IL" sz="140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66FF33"/>
              </a:solidFill>
            </c:spPr>
          </c:dPt>
          <c:dLbls>
            <c:dLbl>
              <c:idx val="0"/>
              <c:layout>
                <c:manualLayout>
                  <c:x val="-2.1447921171784401E-2"/>
                  <c:y val="-0.253154456615448"/>
                </c:manualLayout>
              </c:layout>
              <c:tx>
                <c:rich>
                  <a:bodyPr/>
                  <a:lstStyle/>
                  <a:p>
                    <a:r>
                      <a:rPr lang="he-IL" sz="95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האיחוד האירופי     </a:t>
                    </a:r>
                    <a:r>
                      <a:rPr lang="en-US" sz="9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European Union</a:t>
                    </a:r>
                    <a:r>
                      <a:rPr lang="en-US" sz="95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en-US" sz="9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42%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0012381076812744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211841017007828"/>
                  <c:y val="0.104950234293937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846561670303345E-2"/>
                  <c:y val="7.31165409088134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84609454870224E-2"/>
                  <c:y val="1.221171859651804E-2"/>
                </c:manualLayout>
              </c:layout>
              <c:tx>
                <c:rich>
                  <a:bodyPr/>
                  <a:lstStyle/>
                  <a:p>
                    <a:r>
                      <a:rPr lang="he-IL" smtClean="0"/>
                      <a:t>יתר הארצות</a:t>
                    </a:r>
                    <a:r>
                      <a:rPr lang="he-IL" baseline="0"/>
                      <a:t>
</a:t>
                    </a:r>
                    <a:fld id="{38ACDE74-33CE-433C-928E-2F731C5E2539}" type="PERCENTAGE">
                      <a:rPr lang="en-US" baseline="0"/>
                      <a:pPr/>
                      <a:t>[אחוז]</a:t>
                    </a:fld>
                    <a:endParaRPr lang="he-IL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75139999999999"/>
                      <c:h val="0.2482757999999999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0" smtId="4294967295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גיליון1!$A$2:$A$6</c:f>
              <c:strCache>
                <c:ptCount val="5"/>
                <c:pt idx="0">
                  <c:v>האיחוד האירופי 
European Union</c:v>
                </c:pt>
                <c:pt idx="1">
                  <c:v>ארה"ב    U.S.A.</c:v>
                </c:pt>
                <c:pt idx="2">
                  <c:v>אסיה  Asia</c:v>
                </c:pt>
                <c:pt idx="3">
                  <c:v>א.פ.ט.א.  E.F.T.A.</c:v>
                </c:pt>
                <c:pt idx="4">
                  <c:v>יתר ארצות  Oher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42</c:v>
                </c:pt>
                <c:pt idx="1">
                  <c:v>13</c:v>
                </c:pt>
                <c:pt idx="2">
                  <c:v>24</c:v>
                </c:pt>
                <c:pt idx="3">
                  <c:v>11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he-IL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512256145477295"/>
          <c:y val="0.22540093958377838"/>
          <c:w val="0.50518012046813965"/>
          <c:h val="0.6424027681350708"/>
        </c:manualLayout>
      </c:layout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66FF33"/>
              </a:solidFill>
            </c:spPr>
          </c:dPt>
          <c:dLbls>
            <c:dLbl>
              <c:idx val="0"/>
              <c:layout>
                <c:manualLayout>
                  <c:x val="-9.5932334661483765E-3"/>
                  <c:y val="3.77603881061077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86252099275589"/>
                  <c:y val="-6.81306272745132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600996524095535E-2"/>
                  <c:y val="6.97623863816261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497356474399567E-2"/>
                  <c:y val="-9.785718284547328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7876956164836884E-2"/>
                  <c:y val="5.1765079842880368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mtId="4294967295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גיליון1!$A$2:$A$6</c:f>
              <c:strCache>
                <c:ptCount val="5"/>
                <c:pt idx="0">
                  <c:v>האיחוד האירופי  European Union</c:v>
                </c:pt>
                <c:pt idx="1">
                  <c:v>ארה"ב .U.S.A</c:v>
                </c:pt>
                <c:pt idx="2">
                  <c:v>אסיה   Asia</c:v>
                </c:pt>
                <c:pt idx="3">
                  <c:v>א.פ.ט.א. E.F.T.A</c:v>
                </c:pt>
                <c:pt idx="4">
                  <c:v>יתר ארצות Other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32</c:v>
                </c:pt>
                <c:pt idx="1">
                  <c:v>23</c:v>
                </c:pt>
                <c:pt idx="2">
                  <c:v>22</c:v>
                </c:pt>
                <c:pt idx="3">
                  <c:v>1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109152.6</c:v>
                </c:pt>
                <c:pt idx="1">
                  <c:v>111063.5</c:v>
                </c:pt>
                <c:pt idx="2">
                  <c:v>109919.4</c:v>
                </c:pt>
                <c:pt idx="3" formatCode="0.0">
                  <c:v>113073.2</c:v>
                </c:pt>
                <c:pt idx="4" formatCode="0.0">
                  <c:v>112055.412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האיחוד האירופי   .E.U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גיליון1!$C$2:$C$6</c:f>
              <c:numCache>
                <c:formatCode>General</c:formatCode>
                <c:ptCount val="5"/>
                <c:pt idx="0">
                  <c:v>54557.4</c:v>
                </c:pt>
                <c:pt idx="1">
                  <c:v>52308.9</c:v>
                </c:pt>
                <c:pt idx="2">
                  <c:v>50855.6</c:v>
                </c:pt>
                <c:pt idx="3" formatCode="0.0">
                  <c:v>57197.4</c:v>
                </c:pt>
                <c:pt idx="4" formatCode="0.0">
                  <c:v>55525.427000000003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ארה"ב  . U.S.A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גיליון1!$D$2:$D$6</c:f>
              <c:numCache>
                <c:formatCode>General</c:formatCode>
                <c:ptCount val="5"/>
                <c:pt idx="0">
                  <c:v>37858.800000000003</c:v>
                </c:pt>
                <c:pt idx="1">
                  <c:v>42929.7</c:v>
                </c:pt>
                <c:pt idx="2">
                  <c:v>44296</c:v>
                </c:pt>
                <c:pt idx="3" formatCode="0.0">
                  <c:v>40518.1</c:v>
                </c:pt>
                <c:pt idx="4" formatCode="0.0">
                  <c:v>39356.75</c:v>
                </c:pt>
              </c:numCache>
            </c:numRef>
          </c:val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אסיה    Asia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גיליון1!$E$2:$E$6</c:f>
              <c:numCache>
                <c:formatCode>General</c:formatCode>
                <c:ptCount val="5"/>
                <c:pt idx="0">
                  <c:v>35323.4</c:v>
                </c:pt>
                <c:pt idx="1">
                  <c:v>43978.400000000001</c:v>
                </c:pt>
                <c:pt idx="2">
                  <c:v>38390.800000000003</c:v>
                </c:pt>
                <c:pt idx="3" formatCode="0.0">
                  <c:v>30581.1</c:v>
                </c:pt>
                <c:pt idx="4" formatCode="0.0">
                  <c:v>36842.165999999997</c:v>
                </c:pt>
              </c:numCache>
            </c:numRef>
          </c:val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א.פ.ט.א.   E.F.T.A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גיליון1!$F$2:$F$6</c:f>
              <c:numCache>
                <c:formatCode>General</c:formatCode>
                <c:ptCount val="5"/>
                <c:pt idx="0">
                  <c:v>1181.5999999999999</c:v>
                </c:pt>
                <c:pt idx="1">
                  <c:v>1242.8</c:v>
                </c:pt>
                <c:pt idx="2">
                  <c:v>1320.1</c:v>
                </c:pt>
                <c:pt idx="3" formatCode="0.0">
                  <c:v>1099.3</c:v>
                </c:pt>
                <c:pt idx="4" formatCode="0.0">
                  <c:v>1036.6610000000001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233568"/>
        <c:axId val="308233960"/>
      </c:barChart>
      <c:catAx>
        <c:axId val="30823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smtId="429496729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308233960"/>
        <c:crosses val="autoZero"/>
        <c:auto val="0"/>
        <c:lblAlgn val="ctr"/>
        <c:lblOffset val="100"/>
        <c:noMultiLvlLbl val="0"/>
      </c:catAx>
      <c:valAx>
        <c:axId val="30823396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smtId="429496729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308233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3372163772583"/>
          <c:y val="0.49882805347442627"/>
          <c:w val="0.18773722648620605"/>
          <c:h val="0.42287722229957581"/>
        </c:manualLayout>
      </c:layout>
      <c:overlay val="0"/>
      <c:txPr>
        <a:bodyPr/>
        <a:lstStyle/>
        <a:p>
          <a:pPr>
            <a:defRPr sz="1100" smtId="4294967295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0.59623</cdr:x>
      <cdr:y>0.86251</cdr:y>
    </cdr:from>
    <cdr:to>
      <cdr:x>0.76862</cdr:x>
      <cdr:y>0.92013</cdr:y>
    </cdr:to>
    <cdr:cxnSp macro="">
      <cdr:nvCxnSpPr>
        <cdr:cNvPr id="6" name="מחבר ישר 5"/>
        <cdr:cNvCxnSpPr/>
      </cdr:nvCxnSpPr>
      <cdr:spPr bwMode="auto">
        <a:xfrm xmlns:a="http://schemas.openxmlformats.org/drawingml/2006/main" flipH="1" flipV="1">
          <a:off x="1738503" y="2155698"/>
          <a:ext cx="502666" cy="14401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75595" y="0"/>
            <a:ext cx="4033507" cy="34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" y="0"/>
            <a:ext cx="4033508" cy="34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75595" y="6607541"/>
            <a:ext cx="4033507" cy="34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" y="6607541"/>
            <a:ext cx="4033508" cy="34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A446A3-8030-4ABC-A9C7-51AFD6524BB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8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75595" y="0"/>
            <a:ext cx="4033507" cy="34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" y="0"/>
            <a:ext cx="4033508" cy="34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7825" y="522288"/>
            <a:ext cx="3473450" cy="2606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2088" y="3303773"/>
            <a:ext cx="6824930" cy="312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75595" y="6607541"/>
            <a:ext cx="4033507" cy="34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" y="6607541"/>
            <a:ext cx="4033508" cy="34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3D48EB-9A4F-4A6F-A5FB-6129BD9D4CE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29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A3D48EB-9A4F-4A6F-A5FB-6129BD9D4CEB}" type="slidenum">
              <a:rPr lang="he-IL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05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A3D48EB-9A4F-4A6F-A5FB-6129BD9D4CEB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88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2927350" y="520700"/>
            <a:ext cx="3462338" cy="2598738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e-IL" b="1" smtClean="0"/>
              <a:t>מרחק גאוגרפי </a:t>
            </a:r>
            <a:r>
              <a:rPr lang="he-IL" smtClean="0"/>
              <a:t>– למי המרחק הגאוגרפי מהווה סיכון ולמה? הסיכון </a:t>
            </a:r>
            <a:r>
              <a:rPr lang="he-IL" baseline="0" smtClean="0"/>
              <a:t>שיקרה משהו לסחורה בדרך, עד להגעתה ליעדה הסופי. ככל שהמרחק יותר גדול, הסיכון יותר גדול, לדוג' – מזג אוויר.</a:t>
            </a:r>
          </a:p>
          <a:p>
            <a:pPr marL="171450" indent="-171450">
              <a:buFont typeface="Arial" pitchFamily="34" charset="0"/>
              <a:buChar char="•"/>
            </a:pPr>
            <a:endParaRPr lang="he-IL" baseline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e-IL" b="1" baseline="0" smtClean="0"/>
              <a:t>מטבע שונה </a:t>
            </a:r>
            <a:r>
              <a:rPr lang="he-IL" baseline="0" smtClean="0"/>
              <a:t>– מה הכוונה במטבע שונה? כל תמורה בגין יצוא מגיעה במט"ח, היצואנים ממירים את המט"ח לש"ח לצורך ביצוע תשלומים שוטפים בארץ (להרחיב באמצעות דוג' מספרית – יצואן תפוזים)</a:t>
            </a:r>
          </a:p>
          <a:p>
            <a:r>
              <a:rPr lang="he-IL" baseline="0" smtClean="0"/>
              <a:t>האינטרס של היצואן שהדולר יהיה כמה שיותר גבוה והיבואן- הפוך. </a:t>
            </a:r>
          </a:p>
          <a:p>
            <a:endParaRPr lang="he-IL" baseline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e-IL" b="1" baseline="0" smtClean="0"/>
              <a:t>שפה שונה </a:t>
            </a:r>
            <a:r>
              <a:rPr lang="he-IL" baseline="0" smtClean="0"/>
              <a:t>– כל צד נמצא במדינה שונה, הכוונה בסעיף זה שהשפה החוזית שונה (ולא שפת הדיבור). יש מדינות שאותו מונח יקבל פרשנות שונה עפ"י משפט אמריקאי/ אירופאי וכו'. הפרשנות החוזית צריכה להיות זהה באמצעות כללים שנקבעו ע"י לשכת המסחר הבינלאומית שקבעה שפה זהה בכל העולם (נרחיב בהמשך).</a:t>
            </a:r>
          </a:p>
          <a:p>
            <a:pPr marL="171450" indent="-171450">
              <a:buFont typeface="Arial" pitchFamily="34" charset="0"/>
              <a:buChar char="•"/>
            </a:pPr>
            <a:endParaRPr lang="he-IL" baseline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e-IL" b="1" baseline="0" smtClean="0"/>
              <a:t>חוקים שונים </a:t>
            </a:r>
            <a:r>
              <a:rPr lang="he-IL" baseline="0" smtClean="0"/>
              <a:t>– לדוג' – יבוא ויצוא של כלי נשק – ישראל מצטיינת בייצוא נשק, בעיקר למדינות באפריקה. </a:t>
            </a:r>
          </a:p>
          <a:p>
            <a:pPr marL="171450" indent="-171450">
              <a:buFont typeface="Arial" pitchFamily="34" charset="0"/>
              <a:buChar char="•"/>
            </a:pPr>
            <a:endParaRPr lang="he-IL" baseline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e-IL" b="1" baseline="0" smtClean="0"/>
              <a:t>אמינות בין הצדדים/אמינות בין מדינות </a:t>
            </a:r>
            <a:r>
              <a:rPr lang="he-IL" baseline="0" smtClean="0"/>
              <a:t>– סיכונים היותר רלוונטיים לבנק – נרחיב עליהם בשקף הבא.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E67C43E-AB78-446E-BEE8-8F1BCD7EE238}" type="slidenum">
              <a:rPr lang="he-IL">
                <a:solidFill>
                  <a:srgbClr val="EEECE1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8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2927350" y="520700"/>
            <a:ext cx="3462338" cy="2598738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e-IL" b="1" smtClean="0"/>
              <a:t>מרחק גאוגרפי </a:t>
            </a:r>
            <a:r>
              <a:rPr lang="he-IL" smtClean="0"/>
              <a:t>– למי המרחק הגאוגרפי מהווה סיכון ולמה? הסיכון </a:t>
            </a:r>
            <a:r>
              <a:rPr lang="he-IL" baseline="0" smtClean="0"/>
              <a:t>שיקרה משהו לסחורה בדרך, עד להגעתה ליעדה הסופי. ככל שהמרחק יותר גדול, הסיכון יותר גדול, לדוג' – מזג אוויר.</a:t>
            </a:r>
          </a:p>
          <a:p>
            <a:pPr marL="171450" indent="-171450">
              <a:buFont typeface="Arial" pitchFamily="34" charset="0"/>
              <a:buChar char="•"/>
            </a:pPr>
            <a:endParaRPr lang="he-IL" baseline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e-IL" b="1" baseline="0" smtClean="0"/>
              <a:t>מטבע שונה </a:t>
            </a:r>
            <a:r>
              <a:rPr lang="he-IL" baseline="0" smtClean="0"/>
              <a:t>– מה הכוונה במטבע שונה? כל תמורה בגין יצוא מגיעה במט"ח, היצואנים ממירים את המט"ח לש"ח לצורך ביצוע תשלומים שוטפים בארץ (להרחיב באמצעות דוג' מספרית – יצואן תפוזים)</a:t>
            </a:r>
          </a:p>
          <a:p>
            <a:r>
              <a:rPr lang="he-IL" baseline="0" smtClean="0"/>
              <a:t>האינטרס של היצואן שהדולר יהיה כמה שיותר גבוה והיבואן- הפוך. </a:t>
            </a:r>
          </a:p>
          <a:p>
            <a:endParaRPr lang="he-IL" baseline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e-IL" b="1" baseline="0" smtClean="0"/>
              <a:t>שפה שונה </a:t>
            </a:r>
            <a:r>
              <a:rPr lang="he-IL" baseline="0" smtClean="0"/>
              <a:t>– כל צד נמצא במדינה שונה, הכוונה בסעיף זה שהשפה החוזית שונה (ולא שפת הדיבור). יש מדינות שאותו מונח יקבל פרשנות שונה עפ"י משפט אמריקאי/ אירופאי וכו'. הפרשנות החוזית צריכה להיות זהה באמצעות כללים שנקבעו ע"י לשכת המסחר הבינלאומית שקבעה שפה זהה בכל העולם (נרחיב בהמשך).</a:t>
            </a:r>
          </a:p>
          <a:p>
            <a:pPr marL="171450" indent="-171450">
              <a:buFont typeface="Arial" pitchFamily="34" charset="0"/>
              <a:buChar char="•"/>
            </a:pPr>
            <a:endParaRPr lang="he-IL" baseline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e-IL" b="1" baseline="0" smtClean="0"/>
              <a:t>חוקים שונים </a:t>
            </a:r>
            <a:r>
              <a:rPr lang="he-IL" baseline="0" smtClean="0"/>
              <a:t>– לדוג' – יבוא ויצוא של כלי נשק – ישראל מצטיינת בייצוא נשק, בעיקר למדינות באפריקה. </a:t>
            </a:r>
          </a:p>
          <a:p>
            <a:pPr marL="171450" indent="-171450">
              <a:buFont typeface="Arial" pitchFamily="34" charset="0"/>
              <a:buChar char="•"/>
            </a:pPr>
            <a:endParaRPr lang="he-IL" baseline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e-IL" b="1" baseline="0" smtClean="0"/>
              <a:t>אמינות בין הצדדים/אמינות בין מדינות </a:t>
            </a:r>
            <a:r>
              <a:rPr lang="he-IL" baseline="0" smtClean="0"/>
              <a:t>– סיכונים היותר רלוונטיים לבנק – נרחיב עליהם בשקף הבא. 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E67C43E-AB78-446E-BEE8-8F1BCD7EE238}" type="slidenum">
              <a:rPr lang="he-IL">
                <a:solidFill>
                  <a:srgbClr val="EEECE1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02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A3D48EB-9A4F-4A6F-A5FB-6129BD9D4CEB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3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A3D48EB-9A4F-4A6F-A5FB-6129BD9D4CEB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85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A3D48EB-9A4F-4A6F-A5FB-6129BD9D4CEB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45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A3D48EB-9A4F-4A6F-A5FB-6129BD9D4CEB}" type="slidenum">
              <a:rPr lang="he-IL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5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A3D48EB-9A4F-4A6F-A5FB-6129BD9D4CEB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3094038" y="481013"/>
            <a:ext cx="3209925" cy="24082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algn="r" rtl="1"/>
            <a:fld id="{69C971FF-EF28-4195-A575-329446EFAA55}" type="slidenum">
              <a:rPr lang="he-IL" smtClean="0">
                <a:solidFill>
                  <a:prstClr val="black"/>
                </a:solidFill>
                <a:latin typeface="Calibri"/>
                <a:cs typeface="Arial"/>
              </a:rPr>
              <a:pPr algn="r" rtl="1"/>
              <a:t>3</a:t>
            </a:fld>
            <a:endParaRPr lang="he-IL"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989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A3D48EB-9A4F-4A6F-A5FB-6129BD9D4CEB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A3D48EB-9A4F-4A6F-A5FB-6129BD9D4CEB}" type="slidenum">
              <a:rPr lang="he-IL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27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A3D48EB-9A4F-4A6F-A5FB-6129BD9D4CEB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A3D48EB-9A4F-4A6F-A5FB-6129BD9D4CEB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49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A3D48EB-9A4F-4A6F-A5FB-6129BD9D4CEB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9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A3D48EB-9A4F-4A6F-A5FB-6129BD9D4CEB}" type="slidenum">
              <a:rPr lang="he-IL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7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CC1B8-CA8A-4994-A380-E60A544C3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45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88B7-1702-44D5-A99F-8F2CB46F87D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43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9197-D55F-42E7-8599-BFF34CE5B32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426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5828-1B3A-419A-AE9D-1C26F21236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262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281D-9881-4FE6-A055-090AEE27815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935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292B-F134-4A35-A1B3-67973055CB9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76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08C99-53E9-49A9-80DC-B492447D913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615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37465-57FB-497E-99AF-8A15774CB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406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494D6-B6E6-485D-A08A-43EE6C08F8B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904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3CC0-EED1-4940-AFC9-D1FD2E1D908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507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92D1-0E73-4049-AB88-0B26D52DF9D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059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al+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988"/>
            <a:ext cx="9245600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54B45B-2DC2-46FD-BA5E-5E8367849BB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98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" Type="http://schemas.openxmlformats.org/officeDocument/2006/relationships/tags" Target="../tags/tag106.xml"/><Relationship Id="rId21" Type="http://schemas.openxmlformats.org/officeDocument/2006/relationships/tags" Target="../tags/tag124.xml"/><Relationship Id="rId34" Type="http://schemas.openxmlformats.org/officeDocument/2006/relationships/image" Target="../media/image21.jpeg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image" Target="../media/image20.jpe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tags" Target="../tags/tag132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notesSlide" Target="../notesSlides/notesSlide11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image" Target="../media/image23.png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image" Target="../media/image22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41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tags" Target="../tags/tag174.xml"/><Relationship Id="rId3" Type="http://schemas.openxmlformats.org/officeDocument/2006/relationships/tags" Target="../tags/tag151.xml"/><Relationship Id="rId21" Type="http://schemas.openxmlformats.org/officeDocument/2006/relationships/tags" Target="../tags/tag169.xml"/><Relationship Id="rId34" Type="http://schemas.openxmlformats.org/officeDocument/2006/relationships/image" Target="../media/image30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tags" Target="../tags/tag173.xml"/><Relationship Id="rId33" Type="http://schemas.openxmlformats.org/officeDocument/2006/relationships/image" Target="../media/image29.jpeg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29" Type="http://schemas.openxmlformats.org/officeDocument/2006/relationships/notesSlide" Target="../notesSlides/notesSlide13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tags" Target="../tags/tag172.xml"/><Relationship Id="rId32" Type="http://schemas.openxmlformats.org/officeDocument/2006/relationships/image" Target="../media/image28.jpe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tags" Target="../tags/tag171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31" Type="http://schemas.openxmlformats.org/officeDocument/2006/relationships/image" Target="../media/image27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tags" Target="../tags/tag175.xml"/><Relationship Id="rId30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32.png"/><Relationship Id="rId5" Type="http://schemas.openxmlformats.org/officeDocument/2006/relationships/tags" Target="../tags/tag183.xml"/><Relationship Id="rId10" Type="http://schemas.openxmlformats.org/officeDocument/2006/relationships/image" Target="../media/image31.png"/><Relationship Id="rId4" Type="http://schemas.openxmlformats.org/officeDocument/2006/relationships/tags" Target="../tags/tag182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7" Type="http://schemas.openxmlformats.org/officeDocument/2006/relationships/image" Target="../media/image33.jpe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2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microsoft.com/office/2007/relationships/hdphoto" Target="../media/hdphoto1.wdp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5.jpeg"/><Relationship Id="rId5" Type="http://schemas.openxmlformats.org/officeDocument/2006/relationships/tags" Target="../tags/tag22.xml"/><Relationship Id="rId10" Type="http://schemas.openxmlformats.org/officeDocument/2006/relationships/chart" Target="../charts/chart1.xml"/><Relationship Id="rId4" Type="http://schemas.openxmlformats.org/officeDocument/2006/relationships/tags" Target="../tags/tag2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microsoft.com/office/2007/relationships/hdphoto" Target="../media/hdphoto1.wdp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5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chart" Target="../charts/chart3.xml"/><Relationship Id="rId5" Type="http://schemas.openxmlformats.org/officeDocument/2006/relationships/tags" Target="../tags/tag32.xml"/><Relationship Id="rId10" Type="http://schemas.openxmlformats.org/officeDocument/2006/relationships/chart" Target="../charts/chart2.xml"/><Relationship Id="rId4" Type="http://schemas.openxmlformats.org/officeDocument/2006/relationships/tags" Target="../tags/tag3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microsoft.com/office/2007/relationships/hdphoto" Target="../media/hdphoto1.wdp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5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chart" Target="../charts/chart5.xml"/><Relationship Id="rId5" Type="http://schemas.openxmlformats.org/officeDocument/2006/relationships/tags" Target="../tags/tag42.xml"/><Relationship Id="rId10" Type="http://schemas.openxmlformats.org/officeDocument/2006/relationships/chart" Target="../charts/chart4.xml"/><Relationship Id="rId4" Type="http://schemas.openxmlformats.org/officeDocument/2006/relationships/tags" Target="../tags/tag4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notesSlide" Target="../notesSlides/notesSlide6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34" Type="http://schemas.openxmlformats.org/officeDocument/2006/relationships/image" Target="../media/image13.jpe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12.jpe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image" Target="../media/image8.jpe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image" Target="../media/image11.jpe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image" Target="../media/image7.jpeg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image" Target="../media/image10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image" Target="../media/image6.jpeg"/><Relationship Id="rId30" Type="http://schemas.openxmlformats.org/officeDocument/2006/relationships/image" Target="../media/image9.jpeg"/><Relationship Id="rId35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15.jpe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16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17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>
            <p:custDataLst>
              <p:tags r:id="rId1"/>
            </p:custDataLst>
          </p:nvPr>
        </p:nvSpPr>
        <p:spPr>
          <a:xfrm>
            <a:off x="27968" y="511508"/>
            <a:ext cx="2988319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2060"/>
                    </a:gs>
                    <a:gs pos="37000">
                      <a:srgbClr val="1C3871"/>
                    </a:gs>
                    <a:gs pos="78000">
                      <a:srgbClr val="99A6BF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מערך סחר ותשלומים בינלאומיים</a:t>
            </a:r>
            <a:endParaRPr lang="he-IL" sz="1600" b="1">
              <a:ln w="10541" cmpd="sng">
                <a:noFill/>
                <a:prstDash val="solid"/>
              </a:ln>
              <a:gradFill>
                <a:gsLst>
                  <a:gs pos="0">
                    <a:srgbClr val="002060"/>
                  </a:gs>
                  <a:gs pos="37000">
                    <a:srgbClr val="1C3871"/>
                  </a:gs>
                  <a:gs pos="78000">
                    <a:srgbClr val="99A6B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4" name="מלבן 3"/>
          <p:cNvSpPr/>
          <p:nvPr>
            <p:custDataLst>
              <p:tags r:id="rId2"/>
            </p:custDataLst>
          </p:nvPr>
        </p:nvSpPr>
        <p:spPr>
          <a:xfrm>
            <a:off x="1689344" y="-2435"/>
            <a:ext cx="1212191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solidFill>
                  <a:srgbClr val="003366"/>
                </a:solidFill>
              </a:rPr>
              <a:t>משקיעים בך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 b="11801"/>
          <a:stretch>
            <a:fillRect/>
          </a:stretch>
        </p:blipFill>
        <p:spPr>
          <a:xfrm>
            <a:off x="0" y="850062"/>
            <a:ext cx="9252520" cy="6007938"/>
          </a:xfrm>
          <a:prstGeom prst="rect">
            <a:avLst/>
          </a:prstGeom>
        </p:spPr>
      </p:pic>
      <p:sp>
        <p:nvSpPr>
          <p:cNvPr id="5" name="מלבן 4"/>
          <p:cNvSpPr/>
          <p:nvPr>
            <p:custDataLst>
              <p:tags r:id="rId4"/>
            </p:custDataLst>
          </p:nvPr>
        </p:nvSpPr>
        <p:spPr>
          <a:xfrm>
            <a:off x="3869715" y="142176"/>
            <a:ext cx="5295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he-IL" sz="40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בוסטון 1773 – מסיבת התה</a:t>
            </a:r>
            <a:endParaRPr lang="he-IL" sz="4000" b="0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763688" y="2852936"/>
            <a:ext cx="72378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e-IL" b="1">
                <a:solidFill>
                  <a:srgbClr val="FF0000"/>
                </a:solidFill>
              </a:rPr>
              <a:t>כאקט של </a:t>
            </a:r>
            <a:r>
              <a:rPr lang="he-IL" b="1" smtClean="0">
                <a:solidFill>
                  <a:srgbClr val="FF0000"/>
                </a:solidFill>
              </a:rPr>
              <a:t>מחאה, ב – 1773 הושלכו מספינות בריטיות בנמל </a:t>
            </a:r>
            <a:r>
              <a:rPr lang="he-IL" b="1">
                <a:solidFill>
                  <a:srgbClr val="FF0000"/>
                </a:solidFill>
              </a:rPr>
              <a:t>בוסטון </a:t>
            </a:r>
            <a:r>
              <a:rPr lang="he-IL" b="1" smtClean="0">
                <a:solidFill>
                  <a:srgbClr val="FF0000"/>
                </a:solidFill>
              </a:rPr>
              <a:t> 342 ארגזי </a:t>
            </a:r>
            <a:r>
              <a:rPr lang="he-IL" b="1">
                <a:solidFill>
                  <a:srgbClr val="FF0000"/>
                </a:solidFill>
              </a:rPr>
              <a:t>תה שיובאו </a:t>
            </a:r>
            <a:r>
              <a:rPr lang="he-IL" b="1" smtClean="0">
                <a:solidFill>
                  <a:srgbClr val="FF0000"/>
                </a:solidFill>
              </a:rPr>
              <a:t>בעסקת טרנזיט מסין </a:t>
            </a:r>
            <a:r>
              <a:rPr lang="he-IL" b="1">
                <a:solidFill>
                  <a:srgbClr val="FF0000"/>
                </a:solidFill>
              </a:rPr>
              <a:t>למושבות ביבשת אמריקה (טרם איחוד ארה"ב</a:t>
            </a:r>
            <a:r>
              <a:rPr lang="he-IL" b="1" smtClean="0">
                <a:solidFill>
                  <a:srgbClr val="FF0000"/>
                </a:solidFill>
              </a:rPr>
              <a:t>)– האירוע ידוע כמסיבת התה בבוסטון </a:t>
            </a:r>
          </a:p>
          <a:p>
            <a:pPr marL="342900" indent="-342900"/>
            <a:r>
              <a:rPr lang="he-IL" b="1" smtClean="0">
                <a:solidFill>
                  <a:srgbClr val="FF0000"/>
                </a:solidFill>
              </a:rPr>
              <a:t>שווי הסחורה האבודה היה 9,000 ליש"ט או במונחים של היום 1.7 מיליון דולר</a:t>
            </a:r>
          </a:p>
          <a:p>
            <a:pPr marL="342900" indent="-342900"/>
            <a:r>
              <a:rPr lang="he-IL" b="1" smtClean="0">
                <a:solidFill>
                  <a:srgbClr val="FF0000"/>
                </a:solidFill>
              </a:rPr>
              <a:t>סוג התה שאבד, שווי הסחורה, משקלה, וכמות הארגזים שהושלכו ידוע במדויק ובהתאם למפרט </a:t>
            </a:r>
            <a:r>
              <a:rPr lang="he-IL" b="1" smtClean="0">
                <a:solidFill>
                  <a:srgbClr val="66FF33"/>
                </a:solidFill>
              </a:rPr>
              <a:t>שטר המטען </a:t>
            </a:r>
            <a:endParaRPr lang="en-US" b="1" smtClean="0">
              <a:solidFill>
                <a:srgbClr val="66FF33"/>
              </a:solidFill>
            </a:endParaRPr>
          </a:p>
          <a:p>
            <a:pPr>
              <a:buNone/>
            </a:pPr>
            <a:r>
              <a:rPr lang="en-US" b="1" smtClean="0">
                <a:solidFill>
                  <a:srgbClr val="66FF33"/>
                </a:solidFill>
              </a:rPr>
              <a:t>     </a:t>
            </a:r>
            <a:r>
              <a:rPr lang="he-IL" b="1" err="1" smtClean="0">
                <a:solidFill>
                  <a:srgbClr val="66FF33"/>
                </a:solidFill>
              </a:rPr>
              <a:t>וה – א.ד.</a:t>
            </a:r>
            <a:r>
              <a:rPr lang="he-IL" b="1" err="1" smtClean="0">
                <a:solidFill>
                  <a:srgbClr val="FF0000"/>
                </a:solidFill>
              </a:rPr>
              <a:t>שליוו את הסחורה 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49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>
            <p:custDataLst>
              <p:tags r:id="rId1"/>
            </p:custDataLst>
          </p:nvPr>
        </p:nvSpPr>
        <p:spPr>
          <a:xfrm>
            <a:off x="27968" y="511508"/>
            <a:ext cx="2988319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2060"/>
                    </a:gs>
                    <a:gs pos="37000">
                      <a:srgbClr val="1C3871"/>
                    </a:gs>
                    <a:gs pos="78000">
                      <a:srgbClr val="99A6BF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מערך סחר ותשלומים בינלאומיים</a:t>
            </a:r>
            <a:endParaRPr lang="he-IL" sz="1600" b="1">
              <a:ln w="10541" cmpd="sng">
                <a:noFill/>
                <a:prstDash val="solid"/>
              </a:ln>
              <a:gradFill>
                <a:gsLst>
                  <a:gs pos="0">
                    <a:srgbClr val="002060"/>
                  </a:gs>
                  <a:gs pos="37000">
                    <a:srgbClr val="1C3871"/>
                  </a:gs>
                  <a:gs pos="78000">
                    <a:srgbClr val="99A6B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4" name="מלבן 3"/>
          <p:cNvSpPr/>
          <p:nvPr>
            <p:custDataLst>
              <p:tags r:id="rId2"/>
            </p:custDataLst>
          </p:nvPr>
        </p:nvSpPr>
        <p:spPr>
          <a:xfrm>
            <a:off x="1689344" y="-2435"/>
            <a:ext cx="1212191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solidFill>
                  <a:srgbClr val="003366"/>
                </a:solidFill>
              </a:rPr>
              <a:t>משקיעים בך</a:t>
            </a:r>
          </a:p>
        </p:txBody>
      </p:sp>
      <p:sp>
        <p:nvSpPr>
          <p:cNvPr id="5" name="כותרת 1"/>
          <p:cNvSpPr txBox="1"/>
          <p:nvPr>
            <p:custDataLst>
              <p:tags r:id="rId3"/>
            </p:custDataLst>
          </p:nvPr>
        </p:nvSpPr>
        <p:spPr bwMode="auto">
          <a:xfrm>
            <a:off x="3655998" y="135750"/>
            <a:ext cx="5308490" cy="62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None/>
              <a:tabLst>
                <a:tab pos="0" algn="l"/>
              </a:tabLst>
            </a:pPr>
            <a:r>
              <a:rPr lang="en-US" sz="2400" b="1" u="sng" kern="0" smtClean="0">
                <a:ln w="1905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API</a:t>
            </a:r>
            <a:r>
              <a:rPr lang="he-IL" sz="2400" b="1" u="sng" kern="0" smtClean="0">
                <a:ln w="1905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חיבור לבינלאומי ישירות </a:t>
            </a:r>
            <a:endParaRPr lang="he-IL" sz="2400" b="1" u="sng" kern="0">
              <a:ln w="1905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" y="1142999"/>
            <a:ext cx="9144000" cy="516632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50062"/>
            <a:ext cx="1236278" cy="1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23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תוצאת תמונה עבור ‪question mark‬‏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5407" y="2690918"/>
            <a:ext cx="654757" cy="7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תוצאת תמונה עבור ‪question mark‬‏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0090" y="2798118"/>
            <a:ext cx="463201" cy="61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תוצאת תמונה עבור ‪question mark‬‏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6416" y="4221088"/>
            <a:ext cx="654757" cy="7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פיצוץ 1 32"/>
          <p:cNvSpPr/>
          <p:nvPr>
            <p:custDataLst>
              <p:tags r:id="rId4"/>
            </p:custDataLst>
          </p:nvPr>
        </p:nvSpPr>
        <p:spPr>
          <a:xfrm>
            <a:off x="5180009" y="4238878"/>
            <a:ext cx="2110750" cy="1440160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buNone/>
            </a:pPr>
            <a:r>
              <a:rPr lang="he-IL" sz="2000" smtClean="0"/>
              <a:t>בירורים</a:t>
            </a:r>
            <a:endParaRPr lang="en-US" sz="2000"/>
          </a:p>
        </p:txBody>
      </p:sp>
      <p:sp>
        <p:nvSpPr>
          <p:cNvPr id="78" name="פיצוץ 1 77"/>
          <p:cNvSpPr/>
          <p:nvPr>
            <p:custDataLst>
              <p:tags r:id="rId5"/>
            </p:custDataLst>
          </p:nvPr>
        </p:nvSpPr>
        <p:spPr>
          <a:xfrm>
            <a:off x="6474116" y="1533199"/>
            <a:ext cx="2110750" cy="1440160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buNone/>
            </a:pPr>
            <a:r>
              <a:rPr lang="he-IL" smtClean="0"/>
              <a:t>עיכובים</a:t>
            </a:r>
          </a:p>
        </p:txBody>
      </p:sp>
      <p:sp>
        <p:nvSpPr>
          <p:cNvPr id="1044" name="מלבן מעוגל 1043"/>
          <p:cNvSpPr/>
          <p:nvPr>
            <p:custDataLst>
              <p:tags r:id="rId6"/>
            </p:custDataLst>
          </p:nvPr>
        </p:nvSpPr>
        <p:spPr>
          <a:xfrm>
            <a:off x="3995936" y="1204916"/>
            <a:ext cx="4535570" cy="377496"/>
          </a:xfrm>
          <a:prstGeom prst="roundRect">
            <a:avLst/>
          </a:prstGeom>
          <a:gradFill>
            <a:gsLst>
              <a:gs pos="29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27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3325093" y="331078"/>
            <a:ext cx="56621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None/>
            </a:pPr>
            <a:r>
              <a:rPr lang="he-IL" b="1" u="sng" smtClean="0">
                <a:solidFill>
                  <a:srgbClr val="C00000"/>
                </a:solidFill>
              </a:rPr>
              <a:t>תשלומים בינלאומיים - מצב היום</a:t>
            </a:r>
            <a:endParaRPr lang="he-IL" b="1" u="sng">
              <a:solidFill>
                <a:srgbClr val="C00000"/>
              </a:solidFill>
            </a:endParaRPr>
          </a:p>
        </p:txBody>
      </p:sp>
      <p:sp>
        <p:nvSpPr>
          <p:cNvPr id="12" name="תרשים זרימה: חילוץ 11"/>
          <p:cNvSpPr/>
          <p:nvPr>
            <p:custDataLst>
              <p:tags r:id="rId8"/>
            </p:custDataLst>
          </p:nvPr>
        </p:nvSpPr>
        <p:spPr>
          <a:xfrm>
            <a:off x="179512" y="1052736"/>
            <a:ext cx="1687425" cy="1512168"/>
          </a:xfrm>
          <a:prstGeom prst="flowChartExtract">
            <a:avLst/>
          </a:prstGeom>
          <a:gradFill>
            <a:gsLst>
              <a:gs pos="34000">
                <a:srgbClr val="001060"/>
              </a:gs>
              <a:gs pos="10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buNone/>
            </a:pPr>
            <a:r>
              <a:rPr lang="he-IL" sz="2400" smtClean="0"/>
              <a:t>סניף</a:t>
            </a:r>
            <a:endParaRPr lang="en-US" sz="2400"/>
          </a:p>
        </p:txBody>
      </p:sp>
      <p:sp>
        <p:nvSpPr>
          <p:cNvPr id="17" name="תרשים זרימה: חילוץ 16"/>
          <p:cNvSpPr/>
          <p:nvPr>
            <p:custDataLst>
              <p:tags r:id="rId9"/>
            </p:custDataLst>
          </p:nvPr>
        </p:nvSpPr>
        <p:spPr>
          <a:xfrm>
            <a:off x="179512" y="2853392"/>
            <a:ext cx="1687425" cy="1512168"/>
          </a:xfrm>
          <a:prstGeom prst="flowChartExtract">
            <a:avLst/>
          </a:prstGeom>
          <a:gradFill>
            <a:gsLst>
              <a:gs pos="34000">
                <a:srgbClr val="001060"/>
              </a:gs>
              <a:gs pos="10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buNone/>
            </a:pPr>
            <a:r>
              <a:rPr lang="he-IL" sz="1400" smtClean="0"/>
              <a:t>אינטרנט</a:t>
            </a:r>
            <a:endParaRPr lang="en-US" sz="1400"/>
          </a:p>
        </p:txBody>
      </p:sp>
      <p:sp>
        <p:nvSpPr>
          <p:cNvPr id="18" name="תרשים זרימה: חילוץ 17"/>
          <p:cNvSpPr/>
          <p:nvPr>
            <p:custDataLst>
              <p:tags r:id="rId10"/>
            </p:custDataLst>
          </p:nvPr>
        </p:nvSpPr>
        <p:spPr>
          <a:xfrm>
            <a:off x="179512" y="4581128"/>
            <a:ext cx="1687425" cy="1512168"/>
          </a:xfrm>
          <a:prstGeom prst="flowChartExtract">
            <a:avLst/>
          </a:prstGeom>
          <a:gradFill>
            <a:gsLst>
              <a:gs pos="34000">
                <a:srgbClr val="001060"/>
              </a:gs>
              <a:gs pos="10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buNone/>
            </a:pPr>
            <a:r>
              <a:rPr lang="en-US" sz="2400" smtClean="0"/>
              <a:t>EDI</a:t>
            </a:r>
            <a:endParaRPr lang="en-US" sz="2400"/>
          </a:p>
        </p:txBody>
      </p:sp>
      <p:sp>
        <p:nvSpPr>
          <p:cNvPr id="13" name="תרשים זרימה: החלטה 12"/>
          <p:cNvSpPr/>
          <p:nvPr>
            <p:custDataLst>
              <p:tags r:id="rId11"/>
            </p:custDataLst>
          </p:nvPr>
        </p:nvSpPr>
        <p:spPr>
          <a:xfrm>
            <a:off x="2699792" y="2690918"/>
            <a:ext cx="2952328" cy="1837117"/>
          </a:xfrm>
          <a:prstGeom prst="flowChartDecision">
            <a:avLst/>
          </a:prstGeom>
          <a:gradFill flip="none" rotWithShape="1">
            <a:gsLst>
              <a:gs pos="80000">
                <a:srgbClr val="15759D"/>
              </a:gs>
              <a:gs pos="0">
                <a:srgbClr val="00B0F0"/>
              </a:gs>
              <a:gs pos="10000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buNone/>
            </a:pPr>
            <a:r>
              <a:rPr lang="he-IL" smtClean="0"/>
              <a:t>המדור לתשלומים בינלאומיים</a:t>
            </a:r>
            <a:endParaRPr lang="en-US"/>
          </a:p>
        </p:txBody>
      </p:sp>
      <p:sp>
        <p:nvSpPr>
          <p:cNvPr id="19" name="ענן 18"/>
          <p:cNvSpPr/>
          <p:nvPr>
            <p:custDataLst>
              <p:tags r:id="rId12"/>
            </p:custDataLst>
          </p:nvPr>
        </p:nvSpPr>
        <p:spPr>
          <a:xfrm>
            <a:off x="6125446" y="2997408"/>
            <a:ext cx="1216648" cy="122413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buNone/>
            </a:pPr>
            <a:r>
              <a:rPr lang="he-IL" sz="2000" smtClean="0"/>
              <a:t>חו"ל</a:t>
            </a:r>
            <a:endParaRPr lang="en-US" sz="2000"/>
          </a:p>
        </p:txBody>
      </p:sp>
      <p:sp>
        <p:nvSpPr>
          <p:cNvPr id="21" name="ענן 20"/>
          <p:cNvSpPr/>
          <p:nvPr>
            <p:custDataLst>
              <p:tags r:id="rId13"/>
            </p:custDataLst>
          </p:nvPr>
        </p:nvSpPr>
        <p:spPr>
          <a:xfrm>
            <a:off x="7596336" y="2997408"/>
            <a:ext cx="1211945" cy="122413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buNone/>
            </a:pPr>
            <a:r>
              <a:rPr lang="he-IL" sz="2000" smtClean="0"/>
              <a:t>חו"ל</a:t>
            </a:r>
            <a:endParaRPr lang="en-US" sz="2000"/>
          </a:p>
        </p:txBody>
      </p:sp>
      <p:cxnSp>
        <p:nvCxnSpPr>
          <p:cNvPr id="23" name="מחבר חץ ישר 22"/>
          <p:cNvCxnSpPr>
            <a:stCxn id="13" idx="3"/>
            <a:endCxn id="19" idx="2"/>
          </p:cNvCxnSpPr>
          <p:nvPr>
            <p:custDataLst>
              <p:tags r:id="rId14"/>
            </p:custDataLst>
          </p:nvPr>
        </p:nvCxnSpPr>
        <p:spPr>
          <a:xfrm flipV="1">
            <a:off x="5652120" y="3609476"/>
            <a:ext cx="477100" cy="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19" idx="0"/>
            <a:endCxn id="21" idx="2"/>
          </p:cNvCxnSpPr>
          <p:nvPr>
            <p:custDataLst>
              <p:tags r:id="rId15"/>
            </p:custDataLst>
          </p:nvPr>
        </p:nvCxnSpPr>
        <p:spPr>
          <a:xfrm>
            <a:off x="7341080" y="3609476"/>
            <a:ext cx="259015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>
            <a:stCxn id="12" idx="3"/>
          </p:cNvCxnSpPr>
          <p:nvPr>
            <p:custDataLst>
              <p:tags r:id="rId16"/>
            </p:custDataLst>
          </p:nvPr>
        </p:nvCxnSpPr>
        <p:spPr>
          <a:xfrm>
            <a:off x="1445081" y="1808820"/>
            <a:ext cx="1254711" cy="181865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/>
          <p:cNvCxnSpPr>
            <a:stCxn id="17" idx="3"/>
            <a:endCxn id="13" idx="1"/>
          </p:cNvCxnSpPr>
          <p:nvPr>
            <p:custDataLst>
              <p:tags r:id="rId17"/>
            </p:custDataLst>
          </p:nvPr>
        </p:nvCxnSpPr>
        <p:spPr>
          <a:xfrm>
            <a:off x="1445081" y="3609476"/>
            <a:ext cx="1254711" cy="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>
            <a:stCxn id="18" idx="3"/>
            <a:endCxn id="13" idx="1"/>
          </p:cNvCxnSpPr>
          <p:nvPr>
            <p:custDataLst>
              <p:tags r:id="rId18"/>
            </p:custDataLst>
          </p:nvPr>
        </p:nvCxnSpPr>
        <p:spPr>
          <a:xfrm flipV="1">
            <a:off x="1445081" y="3609477"/>
            <a:ext cx="1254711" cy="172773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מחבר מרפקי 1034"/>
          <p:cNvCxnSpPr>
            <a:stCxn id="21" idx="3"/>
            <a:endCxn id="19" idx="3"/>
          </p:cNvCxnSpPr>
          <p:nvPr>
            <p:custDataLst>
              <p:tags r:id="rId19"/>
            </p:custDataLst>
          </p:nvPr>
        </p:nvCxnSpPr>
        <p:spPr>
          <a:xfrm rot="16200000" flipV="1">
            <a:off x="7468040" y="2333129"/>
            <a:ext cx="12700" cy="1468539"/>
          </a:xfrm>
          <a:prstGeom prst="bentConnector3">
            <a:avLst>
              <a:gd name="adj1" fmla="val 2351110"/>
            </a:avLst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מרפקי 47"/>
          <p:cNvCxnSpPr>
            <a:stCxn id="19" idx="3"/>
            <a:endCxn id="13" idx="0"/>
          </p:cNvCxnSpPr>
          <p:nvPr>
            <p:custDataLst>
              <p:tags r:id="rId20"/>
            </p:custDataLst>
          </p:nvPr>
        </p:nvCxnSpPr>
        <p:spPr>
          <a:xfrm rot="16200000" flipV="1">
            <a:off x="5266623" y="1600252"/>
            <a:ext cx="376481" cy="2557814"/>
          </a:xfrm>
          <a:prstGeom prst="bentConnector3">
            <a:avLst>
              <a:gd name="adj1" fmla="val 160720"/>
            </a:avLst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חץ ישר 50"/>
          <p:cNvCxnSpPr>
            <a:stCxn id="13" idx="0"/>
          </p:cNvCxnSpPr>
          <p:nvPr>
            <p:custDataLst>
              <p:tags r:id="rId21"/>
            </p:custDataLst>
          </p:nvPr>
        </p:nvCxnSpPr>
        <p:spPr>
          <a:xfrm flipH="1" flipV="1">
            <a:off x="1474737" y="1808820"/>
            <a:ext cx="2701219" cy="88209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מחבר ישר 1041"/>
          <p:cNvCxnSpPr/>
          <p:nvPr>
            <p:custDataLst>
              <p:tags r:id="rId22"/>
            </p:custDataLst>
          </p:nvPr>
        </p:nvCxnSpPr>
        <p:spPr>
          <a:xfrm>
            <a:off x="4677402" y="1412776"/>
            <a:ext cx="54267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>
            <p:custDataLst>
              <p:tags r:id="rId23"/>
            </p:custDataLst>
          </p:nvPr>
        </p:nvCxnSpPr>
        <p:spPr>
          <a:xfrm>
            <a:off x="6474116" y="1412776"/>
            <a:ext cx="54267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/>
          <p:cNvSpPr txBox="1"/>
          <p:nvPr>
            <p:custDataLst>
              <p:tags r:id="rId24"/>
            </p:custDataLst>
          </p:nvPr>
        </p:nvSpPr>
        <p:spPr>
          <a:xfrm>
            <a:off x="7016786" y="1213080"/>
            <a:ext cx="1514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e-IL" sz="1600" smtClean="0"/>
              <a:t>העברות יוצאות</a:t>
            </a:r>
            <a:endParaRPr lang="en-US" sz="1600"/>
          </a:p>
        </p:txBody>
      </p:sp>
      <p:sp>
        <p:nvSpPr>
          <p:cNvPr id="59" name="TextBox 58"/>
          <p:cNvSpPr txBox="1"/>
          <p:nvPr>
            <p:custDataLst>
              <p:tags r:id="rId25"/>
            </p:custDataLst>
          </p:nvPr>
        </p:nvSpPr>
        <p:spPr>
          <a:xfrm>
            <a:off x="5217700" y="1204916"/>
            <a:ext cx="938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e-IL" sz="1600" smtClean="0"/>
              <a:t>תקבולים</a:t>
            </a:r>
            <a:endParaRPr lang="en-US" sz="1600"/>
          </a:p>
        </p:txBody>
      </p:sp>
      <p:sp>
        <p:nvSpPr>
          <p:cNvPr id="1045" name="תרשים זרימה: מחבר 1044"/>
          <p:cNvSpPr/>
          <p:nvPr>
            <p:custDataLst>
              <p:tags r:id="rId26"/>
            </p:custDataLst>
          </p:nvPr>
        </p:nvSpPr>
        <p:spPr>
          <a:xfrm>
            <a:off x="7704347" y="4941168"/>
            <a:ext cx="995921" cy="1008112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buNone/>
            </a:pPr>
            <a:r>
              <a:rPr lang="he-IL" sz="1600" smtClean="0"/>
              <a:t>מוטב\שולח</a:t>
            </a:r>
            <a:endParaRPr lang="en-US" sz="1600"/>
          </a:p>
        </p:txBody>
      </p:sp>
      <p:cxnSp>
        <p:nvCxnSpPr>
          <p:cNvPr id="68" name="מחבר חץ ישר 67"/>
          <p:cNvCxnSpPr>
            <a:stCxn id="21" idx="1"/>
            <a:endCxn id="1045" idx="0"/>
          </p:cNvCxnSpPr>
          <p:nvPr>
            <p:custDataLst>
              <p:tags r:id="rId27"/>
            </p:custDataLst>
          </p:nvPr>
        </p:nvCxnSpPr>
        <p:spPr>
          <a:xfrm flipH="1">
            <a:off x="8202308" y="4220241"/>
            <a:ext cx="1" cy="72092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מרפקי 70"/>
          <p:cNvCxnSpPr>
            <a:stCxn id="1045" idx="6"/>
            <a:endCxn id="21" idx="0"/>
          </p:cNvCxnSpPr>
          <p:nvPr>
            <p:custDataLst>
              <p:tags r:id="rId28"/>
            </p:custDataLst>
          </p:nvPr>
        </p:nvCxnSpPr>
        <p:spPr>
          <a:xfrm flipV="1">
            <a:off x="8700268" y="3609476"/>
            <a:ext cx="107003" cy="1835748"/>
          </a:xfrm>
          <a:prstGeom prst="bentConnector3">
            <a:avLst>
              <a:gd name="adj1" fmla="val 314583"/>
            </a:avLst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מלבן 33"/>
          <p:cNvSpPr/>
          <p:nvPr>
            <p:custDataLst>
              <p:tags r:id="rId29"/>
            </p:custDataLst>
          </p:nvPr>
        </p:nvSpPr>
        <p:spPr>
          <a:xfrm>
            <a:off x="27968" y="511508"/>
            <a:ext cx="2988319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2060"/>
                    </a:gs>
                    <a:gs pos="37000">
                      <a:srgbClr val="1C3871"/>
                    </a:gs>
                    <a:gs pos="78000">
                      <a:srgbClr val="99A6BF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מערך סחר ותשלומים בינלאומיים</a:t>
            </a:r>
            <a:endParaRPr lang="he-IL" sz="1600" b="1">
              <a:ln w="10541" cmpd="sng">
                <a:noFill/>
                <a:prstDash val="solid"/>
              </a:ln>
              <a:gradFill>
                <a:gsLst>
                  <a:gs pos="0">
                    <a:srgbClr val="002060"/>
                  </a:gs>
                  <a:gs pos="37000">
                    <a:srgbClr val="1C3871"/>
                  </a:gs>
                  <a:gs pos="78000">
                    <a:srgbClr val="99A6B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35" name="מלבן 34"/>
          <p:cNvSpPr/>
          <p:nvPr>
            <p:custDataLst>
              <p:tags r:id="rId30"/>
            </p:custDataLst>
          </p:nvPr>
        </p:nvSpPr>
        <p:spPr>
          <a:xfrm>
            <a:off x="1689344" y="-2435"/>
            <a:ext cx="1212191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solidFill>
                  <a:srgbClr val="003366"/>
                </a:solidFill>
              </a:rPr>
              <a:t>משקיעים בך</a:t>
            </a:r>
          </a:p>
        </p:txBody>
      </p:sp>
    </p:spTree>
    <p:extLst>
      <p:ext uri="{BB962C8B-B14F-4D97-AF65-F5344CB8AC3E}">
        <p14:creationId xmlns:p14="http://schemas.microsoft.com/office/powerpoint/2010/main" val="409543929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4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8" grpId="0" animBg="1"/>
      <p:bldP spid="12" grpId="0" animBg="1"/>
      <p:bldP spid="17" grpId="0" animBg="1"/>
      <p:bldP spid="18" grpId="0" animBg="1"/>
      <p:bldP spid="13" grpId="0" animBg="1"/>
      <p:bldP spid="19" grpId="0" animBg="1"/>
      <p:bldP spid="21" grpId="0" animBg="1"/>
      <p:bldP spid="10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תמונה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13628" b="69815"/>
          <a:stretch>
            <a:fillRect/>
          </a:stretch>
        </p:blipFill>
        <p:spPr bwMode="auto">
          <a:xfrm>
            <a:off x="578129" y="1116098"/>
            <a:ext cx="8314351" cy="8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תמונה 4" descr="תיאור: C:\Users\U157775\AppData\Local\Microsoft\Windows\Temporary Internet Files\Content.Outlook\E0WQMHU7\welcome_popup_img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79" y="2564904"/>
            <a:ext cx="152651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מלבן 11"/>
          <p:cNvSpPr/>
          <p:nvPr>
            <p:custDataLst>
              <p:tags r:id="rId4"/>
            </p:custDataLst>
          </p:nvPr>
        </p:nvSpPr>
        <p:spPr>
          <a:xfrm>
            <a:off x="4788024" y="-171400"/>
            <a:ext cx="4355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7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GPI</a:t>
            </a:r>
            <a:endParaRPr lang="he-IL" sz="6600" b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24" y="0"/>
            <a:ext cx="1047140" cy="104714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6" b="35842"/>
          <a:stretch>
            <a:fillRect/>
          </a:stretch>
        </p:blipFill>
        <p:spPr>
          <a:xfrm>
            <a:off x="1619672" y="2048615"/>
            <a:ext cx="6974739" cy="3828657"/>
          </a:xfrm>
          <a:prstGeom prst="rect">
            <a:avLst/>
          </a:prstGeom>
        </p:spPr>
      </p:pic>
      <p:sp>
        <p:nvSpPr>
          <p:cNvPr id="15" name="מלבן 14"/>
          <p:cNvSpPr/>
          <p:nvPr>
            <p:custDataLst>
              <p:tags r:id="rId7"/>
            </p:custDataLst>
          </p:nvPr>
        </p:nvSpPr>
        <p:spPr>
          <a:xfrm>
            <a:off x="27968" y="511508"/>
            <a:ext cx="2988319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2060"/>
                    </a:gs>
                    <a:gs pos="37000">
                      <a:srgbClr val="1C3871"/>
                    </a:gs>
                    <a:gs pos="78000">
                      <a:srgbClr val="99A6BF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מערך סחר ותשלומים בינלאומיים</a:t>
            </a:r>
            <a:endParaRPr lang="he-IL" sz="1600" b="1">
              <a:ln w="10541" cmpd="sng">
                <a:noFill/>
                <a:prstDash val="solid"/>
              </a:ln>
              <a:gradFill>
                <a:gsLst>
                  <a:gs pos="0">
                    <a:srgbClr val="002060"/>
                  </a:gs>
                  <a:gs pos="37000">
                    <a:srgbClr val="1C3871"/>
                  </a:gs>
                  <a:gs pos="78000">
                    <a:srgbClr val="99A6B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16" name="מלבן 15"/>
          <p:cNvSpPr/>
          <p:nvPr>
            <p:custDataLst>
              <p:tags r:id="rId8"/>
            </p:custDataLst>
          </p:nvPr>
        </p:nvSpPr>
        <p:spPr>
          <a:xfrm>
            <a:off x="1689344" y="-2435"/>
            <a:ext cx="1212191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solidFill>
                  <a:srgbClr val="003366"/>
                </a:solidFill>
              </a:rPr>
              <a:t>משקיעים בך</a:t>
            </a:r>
          </a:p>
        </p:txBody>
      </p:sp>
      <p:sp>
        <p:nvSpPr>
          <p:cNvPr id="11" name="מלבן 10"/>
          <p:cNvSpPr/>
          <p:nvPr>
            <p:custDataLst>
              <p:tags r:id="rId9"/>
            </p:custDataLst>
          </p:nvPr>
        </p:nvSpPr>
        <p:spPr>
          <a:xfrm>
            <a:off x="5107040" y="620688"/>
            <a:ext cx="3934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Global Payment </a:t>
            </a:r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Innovation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5531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>
            <p:custDataLst>
              <p:tags r:id="rId1"/>
            </p:custDataLst>
          </p:nvPr>
        </p:nvSpPr>
        <p:spPr>
          <a:xfrm>
            <a:off x="27968" y="511508"/>
            <a:ext cx="2988319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2060"/>
                    </a:gs>
                    <a:gs pos="37000">
                      <a:srgbClr val="1C3871"/>
                    </a:gs>
                    <a:gs pos="78000">
                      <a:srgbClr val="99A6BF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מערך סחר ותשלומים בינלאומיים</a:t>
            </a:r>
            <a:endParaRPr lang="he-IL" sz="1600" b="1">
              <a:ln w="10541" cmpd="sng">
                <a:noFill/>
                <a:prstDash val="solid"/>
              </a:ln>
              <a:gradFill>
                <a:gsLst>
                  <a:gs pos="0">
                    <a:srgbClr val="002060"/>
                  </a:gs>
                  <a:gs pos="37000">
                    <a:srgbClr val="1C3871"/>
                  </a:gs>
                  <a:gs pos="78000">
                    <a:srgbClr val="99A6B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4" name="מלבן 3"/>
          <p:cNvSpPr/>
          <p:nvPr>
            <p:custDataLst>
              <p:tags r:id="rId2"/>
            </p:custDataLst>
          </p:nvPr>
        </p:nvSpPr>
        <p:spPr>
          <a:xfrm>
            <a:off x="1689344" y="-2435"/>
            <a:ext cx="1212191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solidFill>
                  <a:srgbClr val="003366"/>
                </a:solidFill>
              </a:rPr>
              <a:t>משקיעים בך</a:t>
            </a:r>
          </a:p>
        </p:txBody>
      </p:sp>
      <p:pic>
        <p:nvPicPr>
          <p:cNvPr id="5" name="Picture 31" descr="תוצאת תמונה עבור ‪dollar sign‬‏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729" y="2554055"/>
            <a:ext cx="817495" cy="81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>
            <p:custDataLst>
              <p:tags r:id="rId4"/>
            </p:custDataLst>
          </p:nvPr>
        </p:nvSpPr>
        <p:spPr>
          <a:xfrm>
            <a:off x="7020272" y="2681362"/>
            <a:ext cx="1341755" cy="617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he-IL" sz="1800" b="1">
                <a:effectLst/>
                <a:ea typeface="Calibri"/>
                <a:cs typeface="Arial"/>
              </a:rPr>
              <a:t>יצואן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7" name="מלבן 6"/>
          <p:cNvSpPr/>
          <p:nvPr>
            <p:custDataLst>
              <p:tags r:id="rId5"/>
            </p:custDataLst>
          </p:nvPr>
        </p:nvSpPr>
        <p:spPr>
          <a:xfrm>
            <a:off x="7517888" y="4179932"/>
            <a:ext cx="1341755" cy="617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he-IL" sz="1600" b="1">
                <a:effectLst/>
                <a:ea typeface="Calibri"/>
                <a:cs typeface="Arial"/>
              </a:rPr>
              <a:t>חברת ספנות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8" name="מלבן 7"/>
          <p:cNvSpPr/>
          <p:nvPr>
            <p:custDataLst>
              <p:tags r:id="rId6"/>
            </p:custDataLst>
          </p:nvPr>
        </p:nvSpPr>
        <p:spPr>
          <a:xfrm>
            <a:off x="5230301" y="1629802"/>
            <a:ext cx="1341755" cy="617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he-IL" sz="1800" b="1">
                <a:effectLst/>
                <a:ea typeface="Calibri"/>
                <a:cs typeface="Arial"/>
              </a:rPr>
              <a:t>בנק היצואן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9" name="מלבן 8"/>
          <p:cNvSpPr/>
          <p:nvPr>
            <p:custDataLst>
              <p:tags r:id="rId7"/>
            </p:custDataLst>
          </p:nvPr>
        </p:nvSpPr>
        <p:spPr>
          <a:xfrm>
            <a:off x="7520531" y="4972020"/>
            <a:ext cx="1341755" cy="617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he-IL" sz="1200" b="1">
                <a:effectLst/>
                <a:ea typeface="Calibri"/>
                <a:cs typeface="Arial"/>
              </a:rPr>
              <a:t>מקורות דוקומנטים נוספים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10" name="מלבן 9"/>
          <p:cNvSpPr/>
          <p:nvPr>
            <p:custDataLst>
              <p:tags r:id="rId8"/>
            </p:custDataLst>
          </p:nvPr>
        </p:nvSpPr>
        <p:spPr>
          <a:xfrm>
            <a:off x="3351760" y="1629802"/>
            <a:ext cx="1341755" cy="617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he-IL" sz="1800" b="1">
                <a:effectLst/>
                <a:ea typeface="Calibri"/>
                <a:cs typeface="Arial"/>
              </a:rPr>
              <a:t>בנק היבואן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11" name="מלבן 10"/>
          <p:cNvSpPr/>
          <p:nvPr>
            <p:custDataLst>
              <p:tags r:id="rId9"/>
            </p:custDataLst>
          </p:nvPr>
        </p:nvSpPr>
        <p:spPr>
          <a:xfrm>
            <a:off x="1460782" y="2742933"/>
            <a:ext cx="1341755" cy="617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he-IL" sz="1800" b="1">
                <a:effectLst/>
                <a:ea typeface="Calibri"/>
                <a:cs typeface="Arial"/>
              </a:rPr>
              <a:t>יבואן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12" name="מלבן 11"/>
          <p:cNvSpPr/>
          <p:nvPr>
            <p:custDataLst>
              <p:tags r:id="rId10"/>
            </p:custDataLst>
          </p:nvPr>
        </p:nvSpPr>
        <p:spPr>
          <a:xfrm>
            <a:off x="717619" y="4179932"/>
            <a:ext cx="1341755" cy="617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he-IL" sz="1800" b="1">
                <a:effectLst/>
                <a:ea typeface="Calibri"/>
                <a:cs typeface="Arial"/>
              </a:rPr>
              <a:t>מכס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13" name="מלבן 12"/>
          <p:cNvSpPr/>
          <p:nvPr>
            <p:custDataLst>
              <p:tags r:id="rId11"/>
            </p:custDataLst>
          </p:nvPr>
        </p:nvSpPr>
        <p:spPr>
          <a:xfrm>
            <a:off x="710682" y="5116036"/>
            <a:ext cx="1341755" cy="617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he-IL" sz="1800" b="1" smtClean="0">
                <a:effectLst/>
                <a:ea typeface="Calibri"/>
                <a:cs typeface="Arial"/>
              </a:rPr>
              <a:t>שחרור מוצר</a:t>
            </a:r>
            <a:endParaRPr lang="en-US" sz="1100">
              <a:effectLst/>
              <a:ea typeface="Calibri"/>
              <a:cs typeface="Arial"/>
            </a:endParaRPr>
          </a:p>
        </p:txBody>
      </p:sp>
      <p:pic>
        <p:nvPicPr>
          <p:cNvPr id="14" name="Picture 23" descr="תוצאת תמונה עבור ‪server‬‏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627" y="1383614"/>
            <a:ext cx="473717" cy="63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חץ ימינה מקווקו 14"/>
          <p:cNvSpPr/>
          <p:nvPr>
            <p:custDataLst>
              <p:tags r:id="rId13"/>
            </p:custDataLst>
          </p:nvPr>
        </p:nvSpPr>
        <p:spPr>
          <a:xfrm rot="14095472">
            <a:off x="7236296" y="3573733"/>
            <a:ext cx="720080" cy="392593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חץ ימינה מקווקו 15"/>
          <p:cNvSpPr/>
          <p:nvPr>
            <p:custDataLst>
              <p:tags r:id="rId14"/>
            </p:custDataLst>
          </p:nvPr>
        </p:nvSpPr>
        <p:spPr>
          <a:xfrm rot="13706649">
            <a:off x="6253867" y="2473028"/>
            <a:ext cx="720080" cy="392593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חץ ימינה מקווקו 16"/>
          <p:cNvSpPr/>
          <p:nvPr>
            <p:custDataLst>
              <p:tags r:id="rId15"/>
            </p:custDataLst>
          </p:nvPr>
        </p:nvSpPr>
        <p:spPr>
          <a:xfrm rot="10800000">
            <a:off x="4724890" y="1791542"/>
            <a:ext cx="423174" cy="293737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חץ ימינה מקווקו 17"/>
          <p:cNvSpPr/>
          <p:nvPr>
            <p:custDataLst>
              <p:tags r:id="rId16"/>
            </p:custDataLst>
          </p:nvPr>
        </p:nvSpPr>
        <p:spPr>
          <a:xfrm rot="8313004">
            <a:off x="2588020" y="2178009"/>
            <a:ext cx="720080" cy="392593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חץ ימינה מקווקו 18"/>
          <p:cNvSpPr/>
          <p:nvPr>
            <p:custDataLst>
              <p:tags r:id="rId17"/>
            </p:custDataLst>
          </p:nvPr>
        </p:nvSpPr>
        <p:spPr>
          <a:xfrm rot="6839321">
            <a:off x="1631321" y="3584001"/>
            <a:ext cx="720080" cy="392593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חץ מעוקל למעלה 19"/>
          <p:cNvSpPr/>
          <p:nvPr>
            <p:custDataLst>
              <p:tags r:id="rId18"/>
            </p:custDataLst>
          </p:nvPr>
        </p:nvSpPr>
        <p:spPr>
          <a:xfrm>
            <a:off x="3826641" y="2374305"/>
            <a:ext cx="2329535" cy="997245"/>
          </a:xfrm>
          <a:prstGeom prst="curvedUpArrow">
            <a:avLst/>
          </a:prstGeom>
          <a:gradFill flip="none" rotWithShape="1">
            <a:gsLst>
              <a:gs pos="0">
                <a:srgbClr val="42F418">
                  <a:shade val="30000"/>
                  <a:satMod val="115000"/>
                </a:srgbClr>
              </a:gs>
              <a:gs pos="50000">
                <a:srgbClr val="42F418">
                  <a:shade val="67500"/>
                  <a:satMod val="115000"/>
                </a:srgbClr>
              </a:gs>
              <a:gs pos="100000">
                <a:srgbClr val="42F418">
                  <a:shade val="100000"/>
                  <a:satMod val="11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33" descr="תוצאת תמונה עבור ‪container‬‏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792" y="4911482"/>
            <a:ext cx="1553165" cy="103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7" descr="תוצאת תמונה עבור הבינלאומי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268760"/>
            <a:ext cx="1320113" cy="2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סוגר מסולסל שמאלי 23"/>
          <p:cNvSpPr/>
          <p:nvPr>
            <p:custDataLst>
              <p:tags r:id="rId21"/>
            </p:custDataLst>
          </p:nvPr>
        </p:nvSpPr>
        <p:spPr>
          <a:xfrm rot="10800000">
            <a:off x="8939513" y="4177488"/>
            <a:ext cx="313007" cy="141175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9" descr="תוצאת תמונה עבור ‪qr code‬‏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6700" y="3510613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מחבר ישר 25"/>
          <p:cNvCxnSpPr/>
          <p:nvPr>
            <p:custDataLst>
              <p:tags r:id="rId23"/>
            </p:custDataLst>
          </p:nvPr>
        </p:nvCxnSpPr>
        <p:spPr>
          <a:xfrm>
            <a:off x="3015879" y="4016995"/>
            <a:ext cx="273679" cy="4159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חץ ימינה מקווקו 26"/>
          <p:cNvSpPr/>
          <p:nvPr>
            <p:custDataLst>
              <p:tags r:id="rId24"/>
            </p:custDataLst>
          </p:nvPr>
        </p:nvSpPr>
        <p:spPr>
          <a:xfrm rot="19353968">
            <a:off x="1957041" y="2070442"/>
            <a:ext cx="720080" cy="392593"/>
          </a:xfrm>
          <a:prstGeom prst="striped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3" descr="תוצאת תמונה עבור ‪server‬‏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434" y="2355174"/>
            <a:ext cx="473717" cy="63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3" descr="תוצאת תמונה עבור ‪server‬‏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2939" y="4162354"/>
            <a:ext cx="473717" cy="63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מלבן 29"/>
          <p:cNvSpPr/>
          <p:nvPr>
            <p:custDataLst>
              <p:tags r:id="rId27"/>
            </p:custDataLst>
          </p:nvPr>
        </p:nvSpPr>
        <p:spPr>
          <a:xfrm>
            <a:off x="3016287" y="143202"/>
            <a:ext cx="61529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he-IL" sz="3200" b="1" u="sng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שחרור סחורה ללא דוקומנטים פיסיים</a:t>
            </a:r>
          </a:p>
          <a:p>
            <a:pPr>
              <a:buNone/>
            </a:pPr>
            <a:r>
              <a:rPr lang="he-IL" sz="3200" b="1" u="sng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בלוקצ'יין </a:t>
            </a:r>
            <a:r>
              <a:rPr lang="en-US" sz="3200" b="1" u="sng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POC</a:t>
            </a:r>
            <a:endParaRPr lang="he-IL" sz="3200" b="1" u="sng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47431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>
            <p:custDataLst>
              <p:tags r:id="rId1"/>
            </p:custDataLst>
          </p:nvPr>
        </p:nvSpPr>
        <p:spPr>
          <a:xfrm>
            <a:off x="27968" y="511508"/>
            <a:ext cx="2988319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2060"/>
                    </a:gs>
                    <a:gs pos="37000">
                      <a:srgbClr val="1C3871"/>
                    </a:gs>
                    <a:gs pos="78000">
                      <a:srgbClr val="99A6BF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מערך סחר ותשלומים בינלאומיים</a:t>
            </a:r>
            <a:endParaRPr lang="he-IL" sz="1600" b="1">
              <a:ln w="10541" cmpd="sng">
                <a:noFill/>
                <a:prstDash val="solid"/>
              </a:ln>
              <a:gradFill>
                <a:gsLst>
                  <a:gs pos="0">
                    <a:srgbClr val="002060"/>
                  </a:gs>
                  <a:gs pos="37000">
                    <a:srgbClr val="1C3871"/>
                  </a:gs>
                  <a:gs pos="78000">
                    <a:srgbClr val="99A6B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4" name="מלבן 3"/>
          <p:cNvSpPr/>
          <p:nvPr>
            <p:custDataLst>
              <p:tags r:id="rId2"/>
            </p:custDataLst>
          </p:nvPr>
        </p:nvSpPr>
        <p:spPr>
          <a:xfrm>
            <a:off x="1689344" y="-2435"/>
            <a:ext cx="1212191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solidFill>
                  <a:srgbClr val="003366"/>
                </a:solidFill>
              </a:rPr>
              <a:t>משקיעים בך</a:t>
            </a:r>
          </a:p>
        </p:txBody>
      </p:sp>
      <p:sp>
        <p:nvSpPr>
          <p:cNvPr id="5" name="מלבן 4"/>
          <p:cNvSpPr/>
          <p:nvPr>
            <p:custDataLst>
              <p:tags r:id="rId3"/>
            </p:custDataLst>
          </p:nvPr>
        </p:nvSpPr>
        <p:spPr>
          <a:xfrm>
            <a:off x="3016287" y="143202"/>
            <a:ext cx="61529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he-IL" sz="3200" b="1" u="sng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שחרור סחורה ללא דוקומנטים פיסיים</a:t>
            </a:r>
          </a:p>
          <a:p>
            <a:pPr>
              <a:buNone/>
            </a:pPr>
            <a:r>
              <a:rPr lang="he-IL" sz="3200" b="1" u="sng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בלוקצ'יין </a:t>
            </a:r>
            <a:r>
              <a:rPr lang="en-US" sz="3200" b="1" u="sng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POC</a:t>
            </a:r>
            <a:endParaRPr lang="he-IL" sz="3200" b="1" u="sng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מלבן 5"/>
          <p:cNvSpPr/>
          <p:nvPr>
            <p:custDataLst>
              <p:tags r:id="rId4"/>
            </p:custDataLst>
          </p:nvPr>
        </p:nvSpPr>
        <p:spPr>
          <a:xfrm>
            <a:off x="5508104" y="1196752"/>
            <a:ext cx="3744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b="1" smtClean="0">
                <a:solidFill>
                  <a:srgbClr val="002060"/>
                </a:solidFill>
              </a:rPr>
              <a:t>ניהול דוקומנטים דיגיטלית במערכת מאובטחת המתבססת על טכנולוגיית בלוקצ'יין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b="1" smtClean="0">
                <a:solidFill>
                  <a:srgbClr val="002060"/>
                </a:solidFill>
              </a:rPr>
              <a:t>קבלת דוקומנטים מידית עם הגעתם לבנק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b="1" smtClean="0">
                <a:solidFill>
                  <a:srgbClr val="002060"/>
                </a:solidFill>
              </a:rPr>
              <a:t>אין צורך במעבר בסניף לאיסוף דוקומנטים</a:t>
            </a:r>
            <a:endParaRPr lang="he-IL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b="1" smtClean="0">
                <a:solidFill>
                  <a:srgbClr val="002060"/>
                </a:solidFill>
              </a:rPr>
              <a:t>אישור דיגיטלי לתקינותם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b="1" smtClean="0">
                <a:solidFill>
                  <a:srgbClr val="002060"/>
                </a:solidFill>
              </a:rPr>
              <a:t>העברתם למכס ולגורמים נוספים דיגיטלית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b="1" smtClean="0">
                <a:solidFill>
                  <a:srgbClr val="002060"/>
                </a:solidFill>
              </a:rPr>
              <a:t>שחרור סחורה על בסיס האישורים הדיגיטליים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96" y="1185540"/>
            <a:ext cx="5389015" cy="522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 descr="תוצאת תמונה עבור ‪arrow clipart transparent background‬‏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38336">
            <a:off x="265735" y="5052896"/>
            <a:ext cx="4212153" cy="42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תוצאת תמונה עבור ‪arrow clipart transparent background‬‏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4317">
            <a:off x="634512" y="5845378"/>
            <a:ext cx="2859378" cy="42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08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>
            <p:custDataLst>
              <p:tags r:id="rId1"/>
            </p:custDataLst>
          </p:nvPr>
        </p:nvSpPr>
        <p:spPr>
          <a:xfrm>
            <a:off x="27968" y="511508"/>
            <a:ext cx="2988319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2060"/>
                    </a:gs>
                    <a:gs pos="37000">
                      <a:srgbClr val="1C3871"/>
                    </a:gs>
                    <a:gs pos="78000">
                      <a:srgbClr val="99A6BF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מערך סחר ותשלומים בינלאומיים</a:t>
            </a:r>
            <a:endParaRPr lang="he-IL" sz="1600" b="1">
              <a:ln w="10541" cmpd="sng">
                <a:noFill/>
                <a:prstDash val="solid"/>
              </a:ln>
              <a:gradFill>
                <a:gsLst>
                  <a:gs pos="0">
                    <a:srgbClr val="002060"/>
                  </a:gs>
                  <a:gs pos="37000">
                    <a:srgbClr val="1C3871"/>
                  </a:gs>
                  <a:gs pos="78000">
                    <a:srgbClr val="99A6B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4" name="מלבן 3"/>
          <p:cNvSpPr/>
          <p:nvPr>
            <p:custDataLst>
              <p:tags r:id="rId2"/>
            </p:custDataLst>
          </p:nvPr>
        </p:nvSpPr>
        <p:spPr>
          <a:xfrm>
            <a:off x="1689344" y="-2435"/>
            <a:ext cx="1212191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solidFill>
                  <a:srgbClr val="003366"/>
                </a:solidFill>
              </a:rPr>
              <a:t>משקיעים בך</a:t>
            </a:r>
          </a:p>
        </p:txBody>
      </p:sp>
      <p:sp>
        <p:nvSpPr>
          <p:cNvPr id="5" name="מלבן 4"/>
          <p:cNvSpPr/>
          <p:nvPr>
            <p:custDataLst>
              <p:tags r:id="rId3"/>
            </p:custDataLst>
          </p:nvPr>
        </p:nvSpPr>
        <p:spPr>
          <a:xfrm>
            <a:off x="395536" y="1268760"/>
            <a:ext cx="86764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he-IL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מאז 1773 ועד היום הדוקומנטים אולי לא השתנו, אך הצרכים שלכם כן: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e-IL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79000">
                      <a:srgbClr val="F0E510"/>
                    </a:gs>
                    <a:gs pos="37000">
                      <a:srgbClr val="FFC000"/>
                    </a:gs>
                  </a:gsLst>
                  <a:lin ang="10800000" scaled="0"/>
                </a:gradFill>
              </a:rPr>
              <a:t>העולם נעשה יותר קטן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e-IL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79000">
                      <a:srgbClr val="F0E510"/>
                    </a:gs>
                    <a:gs pos="37000">
                      <a:srgbClr val="FFC000"/>
                    </a:gs>
                  </a:gsLst>
                  <a:lin ang="10800000" scaled="0"/>
                </a:gradFill>
              </a:rPr>
              <a:t>הקדמה נמצאת בכל מקום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e-IL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79000">
                      <a:srgbClr val="F0E510"/>
                    </a:gs>
                    <a:gs pos="37000">
                      <a:srgbClr val="FFC000"/>
                    </a:gs>
                  </a:gsLst>
                  <a:lin ang="10800000" scaled="0"/>
                </a:gradFill>
              </a:rPr>
              <a:t>ומהירות השירות בהחלט מדגישה שזמן זה </a:t>
            </a:r>
            <a:r>
              <a:rPr lang="he-IL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79000">
                      <a:srgbClr val="F0E510"/>
                    </a:gs>
                    <a:gs pos="37000">
                      <a:srgbClr val="FFC000"/>
                    </a:gs>
                  </a:gsLst>
                  <a:lin ang="10800000" scaled="0"/>
                </a:gradFill>
              </a:rPr>
              <a:t>כסף</a:t>
            </a:r>
            <a:endParaRPr lang="he-IL" sz="40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79000">
                    <a:srgbClr val="F0E510"/>
                  </a:gs>
                  <a:gs pos="37000">
                    <a:srgbClr val="FFC000"/>
                  </a:gs>
                </a:gsLst>
                <a:lin ang="10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1819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951032" y="7528371"/>
            <a:ext cx="762000" cy="365125"/>
          </a:xfrm>
        </p:spPr>
        <p:txBody>
          <a:bodyPr/>
          <a:lstStyle/>
          <a:p>
            <a:fld id="{4885B4A7-9083-4576-869D-4B72FC4CE5DB}" type="slidenum">
              <a:rPr lang="he-IL" smtClean="0">
                <a:solidFill>
                  <a:prstClr val="white">
                    <a:shade val="50000"/>
                  </a:prstClr>
                </a:solidFill>
              </a:rPr>
              <a:t>16</a:t>
            </a:fld>
            <a:endParaRPr lang="he-IL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2060" name="Picture 12" descr="תוצאת תמונה עבור ‪we are here for you‬‏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68" y="1025451"/>
            <a:ext cx="9116031" cy="249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0"/>
          <p:cNvSpPr/>
          <p:nvPr>
            <p:custDataLst>
              <p:tags r:id="rId3"/>
            </p:custDataLst>
          </p:nvPr>
        </p:nvSpPr>
        <p:spPr>
          <a:xfrm>
            <a:off x="27968" y="511508"/>
            <a:ext cx="2988319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2060"/>
                    </a:gs>
                    <a:gs pos="37000">
                      <a:srgbClr val="1C3871"/>
                    </a:gs>
                    <a:gs pos="78000">
                      <a:srgbClr val="99A6BF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מערך סחר ותשלומים בינלאומיים</a:t>
            </a:r>
            <a:endParaRPr lang="he-IL" sz="1600" b="1">
              <a:ln w="10541" cmpd="sng">
                <a:noFill/>
                <a:prstDash val="solid"/>
              </a:ln>
              <a:gradFill>
                <a:gsLst>
                  <a:gs pos="0">
                    <a:srgbClr val="002060"/>
                  </a:gs>
                  <a:gs pos="37000">
                    <a:srgbClr val="1C3871"/>
                  </a:gs>
                  <a:gs pos="78000">
                    <a:srgbClr val="99A6B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13" name="מלבן 12"/>
          <p:cNvSpPr/>
          <p:nvPr>
            <p:custDataLst>
              <p:tags r:id="rId4"/>
            </p:custDataLst>
          </p:nvPr>
        </p:nvSpPr>
        <p:spPr>
          <a:xfrm>
            <a:off x="1689344" y="-2435"/>
            <a:ext cx="1212191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solidFill>
                  <a:srgbClr val="003366"/>
                </a:solidFill>
              </a:rPr>
              <a:t>משקיעים בך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4276253"/>
            <a:ext cx="6979432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he-IL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תודה רבה</a:t>
            </a:r>
            <a:endParaRPr lang="he-IL" sz="7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53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>
            <p:custDataLst>
              <p:tags r:id="rId1"/>
            </p:custDataLst>
          </p:nvPr>
        </p:nvSpPr>
        <p:spPr>
          <a:xfrm>
            <a:off x="27968" y="511508"/>
            <a:ext cx="2988319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2060"/>
                    </a:gs>
                    <a:gs pos="37000">
                      <a:srgbClr val="1C3871"/>
                    </a:gs>
                    <a:gs pos="78000">
                      <a:srgbClr val="99A6BF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מערך סחר ותשלומים בינלאומיים</a:t>
            </a:r>
            <a:endParaRPr lang="he-IL" sz="1600" b="1">
              <a:ln w="10541" cmpd="sng">
                <a:noFill/>
                <a:prstDash val="solid"/>
              </a:ln>
              <a:gradFill>
                <a:gsLst>
                  <a:gs pos="0">
                    <a:srgbClr val="002060"/>
                  </a:gs>
                  <a:gs pos="37000">
                    <a:srgbClr val="1C3871"/>
                  </a:gs>
                  <a:gs pos="78000">
                    <a:srgbClr val="99A6B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4" name="מלבן 3"/>
          <p:cNvSpPr/>
          <p:nvPr>
            <p:custDataLst>
              <p:tags r:id="rId2"/>
            </p:custDataLst>
          </p:nvPr>
        </p:nvSpPr>
        <p:spPr>
          <a:xfrm>
            <a:off x="1689344" y="-2435"/>
            <a:ext cx="1212191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solidFill>
                  <a:srgbClr val="003366"/>
                </a:solidFill>
              </a:rPr>
              <a:t>משקיעים בך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782">
            <a:off x="5395101" y="1399850"/>
            <a:ext cx="3666843" cy="5189920"/>
          </a:xfrm>
          <a:prstGeom prst="rect">
            <a:avLst/>
          </a:prstGeom>
        </p:spPr>
      </p:pic>
      <p:sp>
        <p:nvSpPr>
          <p:cNvPr id="5" name="מלבן 4"/>
          <p:cNvSpPr/>
          <p:nvPr>
            <p:custDataLst>
              <p:tags r:id="rId4"/>
            </p:custDataLst>
          </p:nvPr>
        </p:nvSpPr>
        <p:spPr>
          <a:xfrm>
            <a:off x="2916013" y="873239"/>
            <a:ext cx="63626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he-IL" sz="28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מאז ועד היום לא השתנה הרבה בדוקומנטציה...</a:t>
            </a:r>
            <a:endParaRPr lang="he-IL" sz="2800" b="0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" t="8895" r="3979" b="9976"/>
          <a:stretch>
            <a:fillRect/>
          </a:stretch>
        </p:blipFill>
        <p:spPr>
          <a:xfrm rot="20786296">
            <a:off x="231474" y="2025442"/>
            <a:ext cx="5232170" cy="33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04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 title="גרף יבוא יצוא ומאזן מסחרי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4322736"/>
              </p:ext>
            </p:extLst>
          </p:nvPr>
        </p:nvGraphicFramePr>
        <p:xfrm>
          <a:off x="309247" y="1772816"/>
          <a:ext cx="5184576" cy="3953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מציין מיקום טקסט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5796136" y="1988840"/>
            <a:ext cx="3338629" cy="2467314"/>
          </a:xfrm>
        </p:spPr>
        <p:txBody>
          <a:bodyPr>
            <a:noAutofit/>
          </a:bodyPr>
          <a:lstStyle/>
          <a:p>
            <a:endParaRPr lang="he-IL" b="1"/>
          </a:p>
          <a:p>
            <a:pPr>
              <a:lnSpc>
                <a:spcPct val="200000"/>
              </a:lnSpc>
            </a:pPr>
            <a:r>
              <a:rPr lang="he-IL" smtClean="0"/>
              <a:t>• </a:t>
            </a:r>
            <a:r>
              <a:rPr lang="he-IL"/>
              <a:t>עלייה של </a:t>
            </a:r>
            <a:r>
              <a:rPr lang="he-IL">
                <a:solidFill>
                  <a:srgbClr val="00B050"/>
                </a:solidFill>
              </a:rPr>
              <a:t>14.4%</a:t>
            </a:r>
            <a:r>
              <a:rPr lang="he-IL"/>
              <a:t> </a:t>
            </a:r>
            <a:r>
              <a:rPr lang="he-IL" u="sng"/>
              <a:t>ביבוא</a:t>
            </a:r>
            <a:r>
              <a:rPr lang="he-IL"/>
              <a:t> סחורות (ללא אוניות, מטוסים, יהלומים וחומרי אנרגיה).</a:t>
            </a:r>
          </a:p>
          <a:p>
            <a:pPr>
              <a:lnSpc>
                <a:spcPct val="200000"/>
              </a:lnSpc>
            </a:pPr>
            <a:r>
              <a:rPr lang="he-IL"/>
              <a:t>• עלייה של </a:t>
            </a:r>
            <a:r>
              <a:rPr lang="he-IL" b="1">
                <a:solidFill>
                  <a:srgbClr val="FFC000"/>
                </a:solidFill>
              </a:rPr>
              <a:t>3.1%</a:t>
            </a:r>
            <a:r>
              <a:rPr lang="he-IL" b="1"/>
              <a:t> </a:t>
            </a:r>
            <a:r>
              <a:rPr lang="he-IL" u="sng"/>
              <a:t>ביצוא</a:t>
            </a:r>
            <a:r>
              <a:rPr lang="he-IL"/>
              <a:t> הסחורות (ללא אוניות, מטוסים ויהלומים). </a:t>
            </a:r>
            <a:endParaRPr lang="he-IL" sz="2400"/>
          </a:p>
          <a:p>
            <a:pPr algn="l" rtl="0">
              <a:lnSpc>
                <a:spcPct val="200000"/>
              </a:lnSpc>
            </a:pPr>
            <a:r>
              <a:rPr lang="en-US"/>
              <a:t>	</a:t>
            </a:r>
            <a:endParaRPr lang="en-US" b="1"/>
          </a:p>
          <a:p>
            <a:pPr algn="l" rtl="0">
              <a:lnSpc>
                <a:spcPct val="200000"/>
              </a:lnSpc>
            </a:pPr>
            <a:endParaRPr lang="en-US" b="1" smtClean="0"/>
          </a:p>
        </p:txBody>
      </p:sp>
      <p:sp>
        <p:nvSpPr>
          <p:cNvPr id="8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2923" y="5637680"/>
            <a:ext cx="3910900" cy="22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8809" tIns="39404" rIns="78809" bIns="39404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he-IL" altLang="en-US" sz="931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ללא אוניות, מטוסים, יהלומים וחומרי  אנרגיה</a:t>
            </a:r>
          </a:p>
        </p:txBody>
      </p:sp>
      <p:pic>
        <p:nvPicPr>
          <p:cNvPr id="10" name="תמונה 9" title="לוגו הלשכה המרכזית לסטטיסטיקה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58641"/>
            <a:ext cx="702758" cy="726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מלבן 10"/>
          <p:cNvSpPr/>
          <p:nvPr>
            <p:custDataLst>
              <p:tags r:id="rId5"/>
            </p:custDataLst>
          </p:nvPr>
        </p:nvSpPr>
        <p:spPr>
          <a:xfrm>
            <a:off x="27968" y="511508"/>
            <a:ext cx="2988319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2060"/>
                    </a:gs>
                    <a:gs pos="37000">
                      <a:srgbClr val="1C3871"/>
                    </a:gs>
                    <a:gs pos="78000">
                      <a:srgbClr val="99A6BF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מערך סחר ותשלומים בינלאומיים</a:t>
            </a:r>
            <a:endParaRPr lang="he-IL" sz="1600" b="1">
              <a:ln w="10541" cmpd="sng">
                <a:noFill/>
                <a:prstDash val="solid"/>
              </a:ln>
              <a:gradFill>
                <a:gsLst>
                  <a:gs pos="0">
                    <a:srgbClr val="002060"/>
                  </a:gs>
                  <a:gs pos="37000">
                    <a:srgbClr val="1C3871"/>
                  </a:gs>
                  <a:gs pos="78000">
                    <a:srgbClr val="99A6B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12" name="מלבן 11"/>
          <p:cNvSpPr/>
          <p:nvPr>
            <p:custDataLst>
              <p:tags r:id="rId6"/>
            </p:custDataLst>
          </p:nvPr>
        </p:nvSpPr>
        <p:spPr>
          <a:xfrm>
            <a:off x="1689344" y="-2435"/>
            <a:ext cx="1212191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solidFill>
                  <a:srgbClr val="003366"/>
                </a:solidFill>
              </a:rPr>
              <a:t>משקיעים בך</a:t>
            </a:r>
          </a:p>
        </p:txBody>
      </p:sp>
      <p:sp>
        <p:nvSpPr>
          <p:cNvPr id="6" name="מלבן 5"/>
          <p:cNvSpPr/>
          <p:nvPr>
            <p:custDataLst>
              <p:tags r:id="rId7"/>
            </p:custDataLst>
          </p:nvPr>
        </p:nvSpPr>
        <p:spPr>
          <a:xfrm>
            <a:off x="4067944" y="265286"/>
            <a:ext cx="4932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e-IL" b="1" u="sng"/>
              <a:t>סחר חוץ – ישראל – 2018 </a:t>
            </a:r>
            <a:r>
              <a:rPr lang="he-IL" b="1"/>
              <a:t>(</a:t>
            </a:r>
            <a:r>
              <a:rPr lang="he-IL" altLang="he-IL" b="1"/>
              <a:t>סחורות בלבד) מיליוני ש"ח</a:t>
            </a:r>
            <a:r>
              <a:rPr lang="he-IL" b="1" u="sng"/>
              <a:t>:</a:t>
            </a:r>
            <a:endParaRPr lang="en-US" b="1" u="sng"/>
          </a:p>
        </p:txBody>
      </p:sp>
    </p:spTree>
    <p:extLst>
      <p:ext uri="{BB962C8B-B14F-4D97-AF65-F5344CB8AC3E}">
        <p14:creationId xmlns:p14="http://schemas.microsoft.com/office/powerpoint/2010/main" val="38419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99992" y="154607"/>
            <a:ext cx="4825663" cy="695455"/>
          </a:xfrm>
        </p:spPr>
        <p:txBody>
          <a:bodyPr>
            <a:noAutofit/>
          </a:bodyPr>
          <a:lstStyle/>
          <a:p>
            <a:pPr algn="ctr" rtl="0"/>
            <a:r>
              <a:rPr lang="he-IL" altLang="en-US" sz="2800" b="1" u="sng">
                <a:solidFill>
                  <a:srgbClr val="66FF33"/>
                </a:solidFill>
              </a:rPr>
              <a:t>יבוא</a:t>
            </a:r>
            <a:r>
              <a:rPr lang="he-IL" altLang="en-US" sz="2032"/>
              <a:t> סחורות, לפי קבוצות ארצות* </a:t>
            </a:r>
            <a:r>
              <a:rPr lang="he-IL" altLang="en-US" sz="1355"/>
              <a:t>מיליוני ש"ח</a:t>
            </a:r>
            <a:r>
              <a:rPr lang="en-US" altLang="he-IL" sz="2032"/>
              <a:t/>
            </a:r>
            <a:br>
              <a:rPr lang="en-US" altLang="he-IL" sz="2032"/>
            </a:br>
            <a:endParaRPr lang="he-IL" sz="1355"/>
          </a:p>
        </p:txBody>
      </p:sp>
      <p:sp>
        <p:nvSpPr>
          <p:cNvPr id="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21771" y="5873204"/>
            <a:ext cx="1371958" cy="23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809" tIns="39404" rIns="78809" bIns="39404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he-IL" altLang="en-US" sz="101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ללא יהלומים</a:t>
            </a:r>
          </a:p>
        </p:txBody>
      </p:sp>
      <p:graphicFrame>
        <p:nvGraphicFramePr>
          <p:cNvPr id="9" name="מציין מיקום תוכן 3" descr="ללא יהלומים" title="יבוא סחורות לפי קבוצות ארצות במיליוני ש&quot;ח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10738551"/>
              </p:ext>
            </p:extLst>
          </p:nvPr>
        </p:nvGraphicFramePr>
        <p:xfrm>
          <a:off x="196374" y="2148858"/>
          <a:ext cx="7616830" cy="372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" name="מציין מיקום תוכן 5" descr="ללא יהלומים" title="יבוא סחורות לפי קבוצת ארצות באחוזים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3130126"/>
              </p:ext>
            </p:extLst>
          </p:nvPr>
        </p:nvGraphicFramePr>
        <p:xfrm>
          <a:off x="6228184" y="1417348"/>
          <a:ext cx="2915816" cy="249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1" name="מלבן 10"/>
          <p:cNvSpPr/>
          <p:nvPr>
            <p:custDataLst>
              <p:tags r:id="rId5"/>
            </p:custDataLst>
          </p:nvPr>
        </p:nvSpPr>
        <p:spPr>
          <a:xfrm>
            <a:off x="27968" y="511508"/>
            <a:ext cx="2988319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2060"/>
                    </a:gs>
                    <a:gs pos="37000">
                      <a:srgbClr val="1C3871"/>
                    </a:gs>
                    <a:gs pos="78000">
                      <a:srgbClr val="99A6BF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מערך סחר ותשלומים בינלאומיים</a:t>
            </a:r>
            <a:endParaRPr lang="he-IL" sz="1600" b="1">
              <a:ln w="10541" cmpd="sng">
                <a:noFill/>
                <a:prstDash val="solid"/>
              </a:ln>
              <a:gradFill>
                <a:gsLst>
                  <a:gs pos="0">
                    <a:srgbClr val="002060"/>
                  </a:gs>
                  <a:gs pos="37000">
                    <a:srgbClr val="1C3871"/>
                  </a:gs>
                  <a:gs pos="78000">
                    <a:srgbClr val="99A6B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12" name="מלבן 11"/>
          <p:cNvSpPr/>
          <p:nvPr>
            <p:custDataLst>
              <p:tags r:id="rId6"/>
            </p:custDataLst>
          </p:nvPr>
        </p:nvSpPr>
        <p:spPr>
          <a:xfrm>
            <a:off x="1689344" y="-2435"/>
            <a:ext cx="1212191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solidFill>
                  <a:srgbClr val="003366"/>
                </a:solidFill>
              </a:rPr>
              <a:t>משקיעים בך</a:t>
            </a:r>
          </a:p>
        </p:txBody>
      </p:sp>
      <p:pic>
        <p:nvPicPr>
          <p:cNvPr id="13" name="תמונה 12" title="לוגו הלשכה המרכזית לסטטיסטיקה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4" y="5919070"/>
            <a:ext cx="702758" cy="726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757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54269" y="44624"/>
            <a:ext cx="4579846" cy="707298"/>
          </a:xfrm>
        </p:spPr>
        <p:txBody>
          <a:bodyPr>
            <a:normAutofit/>
          </a:bodyPr>
          <a:lstStyle/>
          <a:p>
            <a:pPr algn="ctr"/>
            <a:r>
              <a:rPr lang="he-IL" sz="2700" b="1" u="sng">
                <a:solidFill>
                  <a:srgbClr val="FF0000"/>
                </a:solidFill>
              </a:rPr>
              <a:t>יצוא</a:t>
            </a:r>
            <a:r>
              <a:rPr lang="he-IL" sz="2700"/>
              <a:t> </a:t>
            </a:r>
            <a:r>
              <a:rPr lang="he-IL" sz="2032"/>
              <a:t>סחורות, לפי קבוצות ארצות* </a:t>
            </a:r>
            <a:r>
              <a:rPr lang="he-IL" sz="1355"/>
              <a:t>מיליוני </a:t>
            </a:r>
            <a:r>
              <a:rPr lang="he-IL" sz="1355" smtClean="0"/>
              <a:t>ש"ח</a:t>
            </a:r>
            <a:endParaRPr lang="he-IL" sz="1693"/>
          </a:p>
        </p:txBody>
      </p:sp>
      <p:graphicFrame>
        <p:nvGraphicFramePr>
          <p:cNvPr id="5" name="מציין מיקום תוכן 3" descr="ללא יהלומים" title="יצוא סחורות לפי קבוצות ארצות באחוזים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9608474"/>
              </p:ext>
            </p:extLst>
          </p:nvPr>
        </p:nvGraphicFramePr>
        <p:xfrm>
          <a:off x="6043298" y="1245556"/>
          <a:ext cx="3100702" cy="243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" name="מציין מיקום תוכן 5" descr="ללא יהלומים" title="יצוא סחורות לפי קבוצות ארצות במיליוני ש&quot;ח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43877600"/>
              </p:ext>
            </p:extLst>
          </p:nvPr>
        </p:nvGraphicFramePr>
        <p:xfrm>
          <a:off x="103014" y="1915666"/>
          <a:ext cx="7115969" cy="414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39952" y="5942937"/>
            <a:ext cx="1371958" cy="23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809" tIns="39404" rIns="78809" bIns="39404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he-IL" altLang="en-US" sz="101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ללא יהלומים</a:t>
            </a:r>
          </a:p>
        </p:txBody>
      </p:sp>
      <p:sp>
        <p:nvSpPr>
          <p:cNvPr id="9" name="מלבן 8"/>
          <p:cNvSpPr/>
          <p:nvPr>
            <p:custDataLst>
              <p:tags r:id="rId5"/>
            </p:custDataLst>
          </p:nvPr>
        </p:nvSpPr>
        <p:spPr>
          <a:xfrm>
            <a:off x="27968" y="511508"/>
            <a:ext cx="2988319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2060"/>
                    </a:gs>
                    <a:gs pos="37000">
                      <a:srgbClr val="1C3871"/>
                    </a:gs>
                    <a:gs pos="78000">
                      <a:srgbClr val="99A6BF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מערך סחר ותשלומים בינלאומיים</a:t>
            </a:r>
            <a:endParaRPr lang="he-IL" sz="1600" b="1">
              <a:ln w="10541" cmpd="sng">
                <a:noFill/>
                <a:prstDash val="solid"/>
              </a:ln>
              <a:gradFill>
                <a:gsLst>
                  <a:gs pos="0">
                    <a:srgbClr val="002060"/>
                  </a:gs>
                  <a:gs pos="37000">
                    <a:srgbClr val="1C3871"/>
                  </a:gs>
                  <a:gs pos="78000">
                    <a:srgbClr val="99A6B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מלבן 9"/>
          <p:cNvSpPr/>
          <p:nvPr>
            <p:custDataLst>
              <p:tags r:id="rId6"/>
            </p:custDataLst>
          </p:nvPr>
        </p:nvSpPr>
        <p:spPr>
          <a:xfrm>
            <a:off x="1689344" y="-2435"/>
            <a:ext cx="1212191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solidFill>
                  <a:srgbClr val="003366"/>
                </a:solidFill>
              </a:rPr>
              <a:t>משקיעים בך</a:t>
            </a:r>
          </a:p>
        </p:txBody>
      </p:sp>
      <p:pic>
        <p:nvPicPr>
          <p:cNvPr id="11" name="תמונה 10" title="לוגו הלשכה המרכזית לסטטיסטיקה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9" y="5978056"/>
            <a:ext cx="702758" cy="726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330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>
            <p:custDataLst>
              <p:tags r:id="rId1"/>
            </p:custDataLst>
          </p:nvPr>
        </p:nvSpPr>
        <p:spPr>
          <a:xfrm>
            <a:off x="1689344" y="-2435"/>
            <a:ext cx="1212191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solidFill>
                  <a:srgbClr val="003366"/>
                </a:solidFill>
              </a:rPr>
              <a:t>משקיעים בך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4914900" cy="3096344"/>
          </a:xfrm>
          <a:prstGeom prst="rect">
            <a:avLst/>
          </a:prstGeom>
        </p:spPr>
      </p:pic>
      <p:sp>
        <p:nvSpPr>
          <p:cNvPr id="6" name="הסבר קווי 2 5"/>
          <p:cNvSpPr/>
          <p:nvPr>
            <p:custDataLst>
              <p:tags r:id="rId3"/>
            </p:custDataLst>
          </p:nvPr>
        </p:nvSpPr>
        <p:spPr bwMode="auto">
          <a:xfrm>
            <a:off x="6876256" y="1124744"/>
            <a:ext cx="1008112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4368"/>
              <a:gd name="adj6" fmla="val -1088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David Transparent" pitchFamily="2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8"/>
          <a:stretch>
            <a:fillRect/>
          </a:stretch>
        </p:blipFill>
        <p:spPr>
          <a:xfrm>
            <a:off x="6876256" y="930740"/>
            <a:ext cx="1358280" cy="765407"/>
          </a:xfrm>
          <a:prstGeom prst="rect">
            <a:avLst/>
          </a:prstGeom>
        </p:spPr>
      </p:pic>
      <p:sp>
        <p:nvSpPr>
          <p:cNvPr id="8" name="הסבר קווי 2 7"/>
          <p:cNvSpPr/>
          <p:nvPr>
            <p:custDataLst>
              <p:tags r:id="rId5"/>
            </p:custDataLst>
          </p:nvPr>
        </p:nvSpPr>
        <p:spPr bwMode="auto">
          <a:xfrm flipH="1">
            <a:off x="4508378" y="680567"/>
            <a:ext cx="720080" cy="576064"/>
          </a:xfrm>
          <a:prstGeom prst="borderCallout2">
            <a:avLst>
              <a:gd name="adj1" fmla="val 127596"/>
              <a:gd name="adj2" fmla="val 11018"/>
              <a:gd name="adj3" fmla="val 145736"/>
              <a:gd name="adj4" fmla="val 45012"/>
              <a:gd name="adj5" fmla="val 351354"/>
              <a:gd name="adj6" fmla="val 411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David Transparent" pitchFamily="2" charset="-79"/>
            </a:endParaRPr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4601"/>
            <a:ext cx="1381889" cy="921259"/>
          </a:xfrm>
          <a:prstGeom prst="rect">
            <a:avLst/>
          </a:prstGeom>
        </p:spPr>
      </p:pic>
      <p:sp>
        <p:nvSpPr>
          <p:cNvPr id="10" name="הסבר קווי 2 9"/>
          <p:cNvSpPr/>
          <p:nvPr>
            <p:custDataLst>
              <p:tags r:id="rId7"/>
            </p:custDataLst>
          </p:nvPr>
        </p:nvSpPr>
        <p:spPr bwMode="auto">
          <a:xfrm flipH="1">
            <a:off x="1935399" y="1281621"/>
            <a:ext cx="720080" cy="576064"/>
          </a:xfrm>
          <a:prstGeom prst="borderCallout2">
            <a:avLst>
              <a:gd name="adj1" fmla="val 163876"/>
              <a:gd name="adj2" fmla="val -13171"/>
              <a:gd name="adj3" fmla="val 197135"/>
              <a:gd name="adj4" fmla="val -23923"/>
              <a:gd name="adj5" fmla="val 286349"/>
              <a:gd name="adj6" fmla="val -12458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David Transparent" pitchFamily="2" charset="-79"/>
            </a:endParaRPr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08465"/>
            <a:ext cx="2050563" cy="1153442"/>
          </a:xfrm>
          <a:prstGeom prst="rect">
            <a:avLst/>
          </a:prstGeom>
        </p:spPr>
      </p:pic>
      <p:sp>
        <p:nvSpPr>
          <p:cNvPr id="13" name="הסבר קווי 2 12"/>
          <p:cNvSpPr/>
          <p:nvPr>
            <p:custDataLst>
              <p:tags r:id="rId9"/>
            </p:custDataLst>
          </p:nvPr>
        </p:nvSpPr>
        <p:spPr bwMode="auto">
          <a:xfrm flipH="1">
            <a:off x="1352406" y="2723445"/>
            <a:ext cx="673876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269"/>
              <a:gd name="adj6" fmla="val -1424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David Transparent" pitchFamily="2" charset="-79"/>
            </a:endParaRPr>
          </a:p>
        </p:txBody>
      </p:sp>
      <p:sp>
        <p:nvSpPr>
          <p:cNvPr id="14" name="הסבר קווי 2 13"/>
          <p:cNvSpPr/>
          <p:nvPr>
            <p:custDataLst>
              <p:tags r:id="rId10"/>
            </p:custDataLst>
          </p:nvPr>
        </p:nvSpPr>
        <p:spPr bwMode="auto">
          <a:xfrm flipH="1">
            <a:off x="1332174" y="4437112"/>
            <a:ext cx="673876" cy="576064"/>
          </a:xfrm>
          <a:prstGeom prst="borderCallout2">
            <a:avLst>
              <a:gd name="adj1" fmla="val 18750"/>
              <a:gd name="adj2" fmla="val -8333"/>
              <a:gd name="adj3" fmla="val 17238"/>
              <a:gd name="adj4" fmla="val -69652"/>
              <a:gd name="adj5" fmla="val -59839"/>
              <a:gd name="adj6" fmla="val -23292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David Transparent" pitchFamily="2" charset="-79"/>
            </a:endParaRPr>
          </a:p>
        </p:txBody>
      </p:sp>
      <p:sp>
        <p:nvSpPr>
          <p:cNvPr id="15" name="הסבר קווי 2 14"/>
          <p:cNvSpPr/>
          <p:nvPr>
            <p:custDataLst>
              <p:tags r:id="rId11"/>
            </p:custDataLst>
          </p:nvPr>
        </p:nvSpPr>
        <p:spPr bwMode="auto">
          <a:xfrm>
            <a:off x="4979943" y="5220519"/>
            <a:ext cx="497029" cy="576064"/>
          </a:xfrm>
          <a:prstGeom prst="borderCallout2">
            <a:avLst>
              <a:gd name="adj1" fmla="val 70149"/>
              <a:gd name="adj2" fmla="val -24102"/>
              <a:gd name="adj3" fmla="val 52008"/>
              <a:gd name="adj4" fmla="val -94182"/>
              <a:gd name="adj5" fmla="val -129379"/>
              <a:gd name="adj6" fmla="val -20664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David Transparent" pitchFamily="2" charset="-79"/>
            </a:endParaRPr>
          </a:p>
        </p:txBody>
      </p:sp>
      <p:pic>
        <p:nvPicPr>
          <p:cNvPr id="16" name="Picture 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64" t="-2341" r="-1068" b="2341"/>
          <a:stretch>
            <a:fillRect/>
          </a:stretch>
        </p:blipFill>
        <p:spPr>
          <a:xfrm>
            <a:off x="4914231" y="5072323"/>
            <a:ext cx="2952328" cy="89458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2" y="4392241"/>
            <a:ext cx="1691680" cy="1127372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0"/>
          <a:stretch>
            <a:fillRect/>
          </a:stretch>
        </p:blipFill>
        <p:spPr>
          <a:xfrm>
            <a:off x="450772" y="2708920"/>
            <a:ext cx="1592928" cy="969535"/>
          </a:xfrm>
          <a:prstGeom prst="rect">
            <a:avLst/>
          </a:prstGeom>
        </p:spPr>
      </p:pic>
      <p:sp>
        <p:nvSpPr>
          <p:cNvPr id="19" name="מלבן 18"/>
          <p:cNvSpPr/>
          <p:nvPr>
            <p:custDataLst>
              <p:tags r:id="rId15"/>
            </p:custDataLst>
          </p:nvPr>
        </p:nvSpPr>
        <p:spPr>
          <a:xfrm rot="1305366">
            <a:off x="6915816" y="634584"/>
            <a:ext cx="1901483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he-IL" sz="2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חדר עסקאות</a:t>
            </a:r>
            <a:endParaRPr lang="he-IL" sz="28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מלבן 19"/>
          <p:cNvSpPr/>
          <p:nvPr>
            <p:custDataLst>
              <p:tags r:id="rId16"/>
            </p:custDataLst>
          </p:nvPr>
        </p:nvSpPr>
        <p:spPr>
          <a:xfrm rot="1305366">
            <a:off x="4989429" y="178988"/>
            <a:ext cx="1117614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he-IL" sz="2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אשראי</a:t>
            </a:r>
            <a:endParaRPr lang="he-IL" sz="28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מלבן 20"/>
          <p:cNvSpPr/>
          <p:nvPr>
            <p:custDataLst>
              <p:tags r:id="rId17"/>
            </p:custDataLst>
          </p:nvPr>
        </p:nvSpPr>
        <p:spPr>
          <a:xfrm rot="20189227">
            <a:off x="722822" y="861608"/>
            <a:ext cx="1513556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he-IL" sz="2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מרכז סחר</a:t>
            </a:r>
            <a:endParaRPr lang="he-IL" sz="28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מלבן 21"/>
          <p:cNvSpPr/>
          <p:nvPr>
            <p:custDataLst>
              <p:tags r:id="rId18"/>
            </p:custDataLst>
          </p:nvPr>
        </p:nvSpPr>
        <p:spPr>
          <a:xfrm rot="20189227">
            <a:off x="-12126" y="2264823"/>
            <a:ext cx="1276311" cy="70788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he-IL" sz="2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תשלומים</a:t>
            </a:r>
          </a:p>
          <a:p>
            <a:pPr algn="ctr">
              <a:buNone/>
            </a:pPr>
            <a:r>
              <a:rPr lang="he-IL" sz="2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בינלאומיים</a:t>
            </a:r>
            <a:endParaRPr lang="he-IL" sz="20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מלבן 22"/>
          <p:cNvSpPr/>
          <p:nvPr>
            <p:custDataLst>
              <p:tags r:id="rId19"/>
            </p:custDataLst>
          </p:nvPr>
        </p:nvSpPr>
        <p:spPr>
          <a:xfrm rot="20189227">
            <a:off x="63491" y="3987060"/>
            <a:ext cx="1268296" cy="70788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he-IL" sz="2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יחסים</a:t>
            </a:r>
          </a:p>
          <a:p>
            <a:pPr algn="ctr">
              <a:buNone/>
            </a:pPr>
            <a:r>
              <a:rPr lang="he-IL" sz="2000" b="1" cap="none" spc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חובקי עולם</a:t>
            </a:r>
            <a:endParaRPr lang="he-IL" sz="20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מלבן 24"/>
          <p:cNvSpPr/>
          <p:nvPr>
            <p:custDataLst>
              <p:tags r:id="rId20"/>
            </p:custDataLst>
          </p:nvPr>
        </p:nvSpPr>
        <p:spPr>
          <a:xfrm rot="1043193">
            <a:off x="7280016" y="5099210"/>
            <a:ext cx="1250663" cy="46166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he-IL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פקטורינג</a:t>
            </a:r>
            <a:endParaRPr lang="he-IL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00" y="808014"/>
            <a:ext cx="2619375" cy="1743075"/>
          </a:xfrm>
          <a:prstGeom prst="rect">
            <a:avLst/>
          </a:prstGeom>
        </p:spPr>
      </p:pic>
      <p:pic>
        <p:nvPicPr>
          <p:cNvPr id="2052" name="Picture 4" descr="×ª××¦××ª ×ª××× × ×¢×××¨ âªdigitalâ¬â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000" y="4503172"/>
            <a:ext cx="2619375" cy="17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מלבן 25"/>
          <p:cNvSpPr/>
          <p:nvPr>
            <p:custDataLst>
              <p:tags r:id="rId23"/>
            </p:custDataLst>
          </p:nvPr>
        </p:nvSpPr>
        <p:spPr>
          <a:xfrm>
            <a:off x="5170263" y="1217886"/>
            <a:ext cx="1813317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None/>
            </a:pPr>
            <a:r>
              <a:rPr lang="he-IL" sz="5400" b="1" cap="none" spc="0" smtClean="0">
                <a:solidFill>
                  <a:schemeClr val="accent3"/>
                </a:solidFill>
                <a:effectLst/>
              </a:rPr>
              <a:t>שירות</a:t>
            </a:r>
            <a:endParaRPr lang="he-IL" sz="5400" b="1" cap="none" spc="0">
              <a:solidFill>
                <a:schemeClr val="accent3"/>
              </a:solidFill>
              <a:effectLst/>
            </a:endParaRPr>
          </a:p>
        </p:txBody>
      </p:sp>
      <p:sp>
        <p:nvSpPr>
          <p:cNvPr id="29" name="מלבן 28"/>
          <p:cNvSpPr/>
          <p:nvPr>
            <p:custDataLst>
              <p:tags r:id="rId24"/>
            </p:custDataLst>
          </p:nvPr>
        </p:nvSpPr>
        <p:spPr>
          <a:xfrm>
            <a:off x="4711002" y="4906620"/>
            <a:ext cx="2731838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None/>
            </a:pPr>
            <a:r>
              <a:rPr lang="he-IL" sz="5400" b="1" smtClean="0">
                <a:solidFill>
                  <a:schemeClr val="accent3"/>
                </a:solidFill>
              </a:rPr>
              <a:t>טכנולוגיה</a:t>
            </a:r>
            <a:endParaRPr lang="he-IL" sz="5400" b="1" cap="none" spc="0"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5239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  <p:bldP spid="26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2101" y="-27384"/>
            <a:ext cx="9419281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>
            <p:custDataLst>
              <p:tags r:id="rId2"/>
            </p:custDataLst>
          </p:nvPr>
        </p:nvSpPr>
        <p:spPr>
          <a:xfrm>
            <a:off x="3355972" y="-27384"/>
            <a:ext cx="632859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he-IL" sz="6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סחר ותשלומים בינלאומיים בדיגיטל</a:t>
            </a: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55F30E-29D6-4690-8E88-E808588D07B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לבן 6"/>
          <p:cNvSpPr/>
          <p:nvPr>
            <p:custDataLst>
              <p:tags r:id="rId4"/>
            </p:custDataLst>
          </p:nvPr>
        </p:nvSpPr>
        <p:spPr>
          <a:xfrm>
            <a:off x="-744231" y="4581128"/>
            <a:ext cx="453646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he-IL" sz="6600" b="1" u="sng" smtClean="0">
                <a:solidFill>
                  <a:srgbClr val="00FF00"/>
                </a:solidFill>
              </a:rPr>
              <a:t>הווה </a:t>
            </a:r>
            <a:endParaRPr lang="he-IL" sz="6600" b="1" u="sng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76764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>
            <p:custDataLst>
              <p:tags r:id="rId1"/>
            </p:custDataLst>
          </p:nvPr>
        </p:nvSpPr>
        <p:spPr>
          <a:xfrm>
            <a:off x="27968" y="511508"/>
            <a:ext cx="2988319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2060"/>
                    </a:gs>
                    <a:gs pos="37000">
                      <a:srgbClr val="1C3871"/>
                    </a:gs>
                    <a:gs pos="78000">
                      <a:srgbClr val="99A6BF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מערך סחר ותשלומים בינלאומיים</a:t>
            </a:r>
            <a:endParaRPr lang="he-IL" sz="1600" b="1">
              <a:ln w="10541" cmpd="sng">
                <a:noFill/>
                <a:prstDash val="solid"/>
              </a:ln>
              <a:gradFill>
                <a:gsLst>
                  <a:gs pos="0">
                    <a:srgbClr val="002060"/>
                  </a:gs>
                  <a:gs pos="37000">
                    <a:srgbClr val="1C3871"/>
                  </a:gs>
                  <a:gs pos="78000">
                    <a:srgbClr val="99A6B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4" name="מלבן 3"/>
          <p:cNvSpPr/>
          <p:nvPr>
            <p:custDataLst>
              <p:tags r:id="rId2"/>
            </p:custDataLst>
          </p:nvPr>
        </p:nvSpPr>
        <p:spPr>
          <a:xfrm>
            <a:off x="1689344" y="-2435"/>
            <a:ext cx="1212191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solidFill>
                  <a:srgbClr val="003366"/>
                </a:solidFill>
              </a:rPr>
              <a:t>משקיעים בך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899" y="1077690"/>
            <a:ext cx="8354203" cy="562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כותרת 1"/>
          <p:cNvSpPr txBox="1"/>
          <p:nvPr>
            <p:custDataLst>
              <p:tags r:id="rId4"/>
            </p:custDataLst>
          </p:nvPr>
        </p:nvSpPr>
        <p:spPr bwMode="auto">
          <a:xfrm>
            <a:off x="3655998" y="135750"/>
            <a:ext cx="5308490" cy="62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None/>
              <a:tabLst>
                <a:tab pos="0" algn="l"/>
              </a:tabLst>
            </a:pPr>
            <a:r>
              <a:rPr lang="he-IL" sz="2400" b="1" kern="0" smtClean="0">
                <a:ln w="1905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מערכת א.ד יבוא - </a:t>
            </a:r>
            <a:r>
              <a:rPr lang="en-US" sz="2400" b="1" kern="0" smtClean="0">
                <a:ln w="1905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IGLOBE</a:t>
            </a:r>
            <a:endParaRPr lang="he-IL" sz="2400" b="1" kern="0">
              <a:ln w="1905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87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>
            <p:custDataLst>
              <p:tags r:id="rId1"/>
            </p:custDataLst>
          </p:nvPr>
        </p:nvSpPr>
        <p:spPr>
          <a:xfrm>
            <a:off x="27968" y="511508"/>
            <a:ext cx="2988319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2060"/>
                    </a:gs>
                    <a:gs pos="37000">
                      <a:srgbClr val="1C3871"/>
                    </a:gs>
                    <a:gs pos="78000">
                      <a:srgbClr val="99A6BF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מערך סחר ותשלומים בינלאומיים</a:t>
            </a:r>
            <a:endParaRPr lang="he-IL" sz="1600" b="1">
              <a:ln w="10541" cmpd="sng">
                <a:noFill/>
                <a:prstDash val="solid"/>
              </a:ln>
              <a:gradFill>
                <a:gsLst>
                  <a:gs pos="0">
                    <a:srgbClr val="002060"/>
                  </a:gs>
                  <a:gs pos="37000">
                    <a:srgbClr val="1C3871"/>
                  </a:gs>
                  <a:gs pos="78000">
                    <a:srgbClr val="99A6BF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4" name="מלבן 3"/>
          <p:cNvSpPr/>
          <p:nvPr>
            <p:custDataLst>
              <p:tags r:id="rId2"/>
            </p:custDataLst>
          </p:nvPr>
        </p:nvSpPr>
        <p:spPr>
          <a:xfrm>
            <a:off x="1689344" y="-2435"/>
            <a:ext cx="1212191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e-IL" sz="1600" b="1" smtClean="0">
                <a:ln w="10541" cmpd="sng">
                  <a:noFill/>
                  <a:prstDash val="solid"/>
                </a:ln>
                <a:solidFill>
                  <a:srgbClr val="003366"/>
                </a:solidFill>
              </a:rPr>
              <a:t>משקיעים בך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t="9773" r="23676" b="5821"/>
          <a:stretch>
            <a:fillRect/>
          </a:stretch>
        </p:blipFill>
        <p:spPr>
          <a:xfrm>
            <a:off x="539552" y="850062"/>
            <a:ext cx="8424936" cy="5891305"/>
          </a:xfrm>
          <a:prstGeom prst="rect">
            <a:avLst/>
          </a:prstGeom>
        </p:spPr>
      </p:pic>
      <p:sp>
        <p:nvSpPr>
          <p:cNvPr id="5" name="כותרת 1"/>
          <p:cNvSpPr txBox="1"/>
          <p:nvPr>
            <p:custDataLst>
              <p:tags r:id="rId4"/>
            </p:custDataLst>
          </p:nvPr>
        </p:nvSpPr>
        <p:spPr bwMode="auto">
          <a:xfrm>
            <a:off x="3655998" y="135750"/>
            <a:ext cx="5308490" cy="62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None/>
              <a:tabLst>
                <a:tab pos="0" algn="l"/>
              </a:tabLst>
            </a:pPr>
            <a:r>
              <a:rPr lang="he-IL" sz="2400" b="1" u="sng" kern="0" smtClean="0">
                <a:ln w="1905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מערכת תשלומים בינלאומיים</a:t>
            </a:r>
            <a:endParaRPr lang="he-IL" sz="2400" b="1" u="sng" kern="0">
              <a:ln w="1905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23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2.9200.0"/>
  <p:tag name="AS_RELEASE_DATE" val="2018.07.12"/>
  <p:tag name="AS_TITLE" val="Aspose.Slides for .NET 2.0"/>
  <p:tag name="AS_VERSION" val="1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David Transparent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David Transparent" pitchFamily="2" charset="-79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776</Words>
  <Application>Microsoft Office PowerPoint</Application>
  <PresentationFormat>‫הצגה על המסך (4:3)</PresentationFormat>
  <Paragraphs>147</Paragraphs>
  <Slides>16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3" baseType="lpstr">
      <vt:lpstr>Arial</vt:lpstr>
      <vt:lpstr>Calibri</vt:lpstr>
      <vt:lpstr>David Transparent</vt:lpstr>
      <vt:lpstr>Tahoma</vt:lpstr>
      <vt:lpstr>Times New Roman</vt:lpstr>
      <vt:lpstr>Wingdings</vt:lpstr>
      <vt:lpstr>עיצוב ברירת מחדל</vt:lpstr>
      <vt:lpstr>מצגת של PowerPoint</vt:lpstr>
      <vt:lpstr>מצגת של PowerPoint</vt:lpstr>
      <vt:lpstr>מצגת של PowerPoint</vt:lpstr>
      <vt:lpstr>יבוא סחורות, לפי קבוצות ארצות* מיליוני ש"ח </vt:lpstr>
      <vt:lpstr>יצוא סחורות, לפי קבוצות ארצות* מיליוני ש"ח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שילר רן</dc:creator>
  <cp:lastModifiedBy>שילר רן</cp:lastModifiedBy>
  <cp:revision>4</cp:revision>
  <cp:lastPrinted>2019-03-06T22:02:13Z</cp:lastPrinted>
  <dcterms:created xsi:type="dcterms:W3CDTF">2005-11-13T13:45:45Z</dcterms:created>
  <dcterms:modified xsi:type="dcterms:W3CDTF">2019-03-19T09:30:12Z</dcterms:modified>
</cp:coreProperties>
</file>